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0"/>
  </p:notesMasterIdLst>
  <p:sldIdLst>
    <p:sldId id="256" r:id="rId2"/>
    <p:sldId id="257" r:id="rId3"/>
    <p:sldId id="311" r:id="rId4"/>
    <p:sldId id="312" r:id="rId5"/>
    <p:sldId id="262" r:id="rId6"/>
    <p:sldId id="314" r:id="rId7"/>
    <p:sldId id="315" r:id="rId8"/>
    <p:sldId id="316" r:id="rId9"/>
    <p:sldId id="263" r:id="rId10"/>
    <p:sldId id="317" r:id="rId11"/>
    <p:sldId id="324" r:id="rId12"/>
    <p:sldId id="264" r:id="rId13"/>
    <p:sldId id="318" r:id="rId14"/>
    <p:sldId id="323" r:id="rId15"/>
    <p:sldId id="313" r:id="rId16"/>
    <p:sldId id="319" r:id="rId17"/>
    <p:sldId id="320" r:id="rId18"/>
    <p:sldId id="322" r:id="rId19"/>
    <p:sldId id="32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307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91" r:id="rId45"/>
    <p:sldId id="308" r:id="rId46"/>
    <p:sldId id="292" r:id="rId47"/>
    <p:sldId id="293" r:id="rId48"/>
    <p:sldId id="309" r:id="rId49"/>
    <p:sldId id="310" r:id="rId50"/>
    <p:sldId id="294" r:id="rId51"/>
    <p:sldId id="295" r:id="rId52"/>
    <p:sldId id="296" r:id="rId53"/>
    <p:sldId id="297" r:id="rId54"/>
    <p:sldId id="298" r:id="rId55"/>
    <p:sldId id="299" r:id="rId56"/>
    <p:sldId id="304" r:id="rId57"/>
    <p:sldId id="305" r:id="rId58"/>
    <p:sldId id="306" r:id="rId59"/>
  </p:sldIdLst>
  <p:sldSz cx="9144000" cy="6858000" type="screen4x3"/>
  <p:notesSz cx="6858000" cy="9144000"/>
  <p:embeddedFontLst>
    <p:embeddedFont>
      <p:font typeface="Prompt" panose="020B0604020202020204" charset="-34"/>
      <p:regular r:id="rId61"/>
      <p:bold r:id="rId62"/>
      <p:italic r:id="rId63"/>
      <p:boldItalic r:id="rId64"/>
    </p:embeddedFont>
    <p:embeddedFont>
      <p:font typeface="Browallia New" panose="020B0604020202020204" pitchFamily="34" charset="-34"/>
      <p:regular r:id="rId65"/>
      <p:bold r:id="rId66"/>
      <p:italic r:id="rId67"/>
      <p:boldItalic r:id="rId68"/>
    </p:embeddedFont>
    <p:embeddedFont>
      <p:font typeface="Roboto" panose="020B0604020202020204" charset="0"/>
      <p:regular r:id="rId69"/>
      <p:bold r:id="rId70"/>
      <p:italic r:id="rId71"/>
      <p:boldItalic r:id="rId72"/>
    </p:embeddedFont>
    <p:embeddedFont>
      <p:font typeface="Kanit" panose="020B0604020202020204" charset="-34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5" d="100"/>
          <a:sy n="65" d="100"/>
        </p:scale>
        <p:origin x="1320" y="-1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488e29a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488e29a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88e29ae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88e29ae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291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88e29ae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88e29ae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838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88e29ae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88e29ae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88e29ae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88e29ae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990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88e29ae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88e29ae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526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88e29ae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88e29ae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410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88e29ae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88e29ae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400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88e29ae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88e29ae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88e29ae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88e29ae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88e29ae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88e29ae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88e29ae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88e29ae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88e29ae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88e29ae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88e29ae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88e29ae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88e29ae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88e29ae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88e29ae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88e29ae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88e29ae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488e29ae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9a2145a0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9a2145a0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88e29ae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488e29ae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88e29ae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488e29ae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88e29ae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488e29ae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88e29aeb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88e29aeb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88e29ae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88e29ae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765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88e29ae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88e29ae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88e29aeb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488e29aeb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88e29aeb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88e29aeb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88e29ae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88e29ae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88e29aeb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488e29aeb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488e29aeb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488e29aeb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88e29aeb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488e29aeb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488e29aeb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488e29aeb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88e29ae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488e29ae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488e29aeb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488e29aeb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88e29ae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88e29ae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496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488e29aeb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488e29aeb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488e29aeb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488e29aeb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953092b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953092b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953092b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953092b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5520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488e29ae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488e29ae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88e29aeb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488e29aeb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488e29aeb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488e29aeb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88e29aeb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488e29aeb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488e29ae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488e29ae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88e29aeb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488e29aeb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88e29ae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88e29ae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488e29aeb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488e29aeb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488e29ae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488e29ae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488e29aeb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488e29aeb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88e29ae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88e29ae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627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88e29ae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88e29ae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267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88e29ae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88e29ae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247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88e29ae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488e29ae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5661233"/>
            <a:ext cx="897600" cy="1196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5661167"/>
            <a:ext cx="897600" cy="11967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3718840"/>
            <a:ext cx="82221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40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th" smtClean="0"/>
              <a:pPr/>
              <a:t>‹#›</a:t>
            </a:fld>
            <a:endParaRPr lang="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82221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39999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2558767"/>
            <a:ext cx="39999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875100"/>
            <a:ext cx="9144000" cy="598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875133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40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th" smtClean="0"/>
              <a:pPr/>
              <a:t>‹#›</a:t>
            </a:fld>
            <a:endParaRPr lang="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33"/>
            <a:ext cx="5867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-98100" y="3374700"/>
            <a:ext cx="6858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477067"/>
            <a:ext cx="2808000" cy="127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954400"/>
            <a:ext cx="2808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40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th" smtClean="0"/>
              <a:pPr/>
              <a:t>‹#›</a:t>
            </a:fld>
            <a:endParaRPr lang="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651000"/>
            <a:ext cx="62271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089325" y="3375050"/>
            <a:ext cx="68571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3705956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400"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th" smtClean="0"/>
              <a:pPr/>
              <a:t>‹#›</a:t>
            </a:fld>
            <a:endParaRPr lang="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-100"/>
            <a:ext cx="9144000" cy="626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6163733"/>
            <a:ext cx="9144000" cy="98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400"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th" smtClean="0"/>
              <a:pPr/>
              <a:t>‹#›</a:t>
            </a:fld>
            <a:endParaRPr lang="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678033"/>
            <a:ext cx="82221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4406167"/>
            <a:ext cx="82221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40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th" smtClean="0"/>
              <a:pPr/>
              <a:t>‹#›</a:t>
            </a:fld>
            <a:endParaRPr lang="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8222100" cy="3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th" smtClean="0"/>
              <a:pPr/>
              <a:t>‹#›</a:t>
            </a:fld>
            <a:endParaRPr lang="th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st.github.com/nicksort/4736535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0" y="0"/>
            <a:ext cx="9144000" cy="284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3" descr="1*r_g-_Dhnw8aa-vSU5LDGg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859" y="1169372"/>
            <a:ext cx="4824282" cy="130256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460950" y="5081090"/>
            <a:ext cx="82221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by NETPIE.io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460950" y="2751900"/>
            <a:ext cx="8222100" cy="2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4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 1: Development Kit</a:t>
            </a:r>
            <a:endParaRPr sz="48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48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4800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KidBright</a:t>
            </a:r>
            <a:r>
              <a:rPr lang="th" sz="48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48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IoT cloudserve gray logo1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8" y="85948"/>
            <a:ext cx="2037671" cy="137977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mtClean="0"/>
              <a:t>1</a:t>
            </a:fld>
            <a:endParaRPr lang="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Kanit"/>
                <a:ea typeface="Kanit"/>
                <a:cs typeface="Kanit"/>
                <a:sym typeface="Kanit"/>
              </a:rPr>
              <a:t>LAB </a:t>
            </a:r>
            <a:r>
              <a:rPr lang="th" sz="3000" dirty="0" smtClean="0">
                <a:latin typeface="Kanit"/>
                <a:ea typeface="Kanit"/>
                <a:cs typeface="Kanit"/>
                <a:sym typeface="Kanit"/>
              </a:rPr>
              <a:t>01-</a:t>
            </a:r>
            <a:r>
              <a:rPr lang="en-US" sz="3000" dirty="0" err="1" smtClean="0">
                <a:latin typeface="Kanit"/>
                <a:ea typeface="Kanit"/>
                <a:cs typeface="Kanit"/>
                <a:sym typeface="Kanit"/>
              </a:rPr>
              <a:t>blinkAndText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88433" y="1774452"/>
            <a:ext cx="4949687" cy="3708099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3279913" y="2325757"/>
            <a:ext cx="2206488" cy="1828800"/>
          </a:xfrm>
          <a:prstGeom prst="donut">
            <a:avLst>
              <a:gd name="adj" fmla="val 113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/>
          <p:cNvSpPr/>
          <p:nvPr/>
        </p:nvSpPr>
        <p:spPr>
          <a:xfrm>
            <a:off x="2802835" y="2325757"/>
            <a:ext cx="655983" cy="1610139"/>
          </a:xfrm>
          <a:prstGeom prst="donut">
            <a:avLst>
              <a:gd name="adj" fmla="val 126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Up Arrow Callout 7"/>
          <p:cNvSpPr/>
          <p:nvPr/>
        </p:nvSpPr>
        <p:spPr>
          <a:xfrm>
            <a:off x="2544418" y="3901110"/>
            <a:ext cx="993913" cy="120239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LEDs blink</a:t>
            </a:r>
            <a:endParaRPr lang="en-US" dirty="0"/>
          </a:p>
        </p:txBody>
      </p:sp>
      <p:sp>
        <p:nvSpPr>
          <p:cNvPr id="14" name="Up Arrow Callout 13"/>
          <p:cNvSpPr/>
          <p:nvPr/>
        </p:nvSpPr>
        <p:spPr>
          <a:xfrm>
            <a:off x="3955774" y="4027834"/>
            <a:ext cx="993913" cy="120239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Text run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10</a:t>
            </a:fld>
            <a:endParaRPr lang="th" dirty="0"/>
          </a:p>
        </p:txBody>
      </p:sp>
      <p:sp>
        <p:nvSpPr>
          <p:cNvPr id="3" name="Rectangle 2"/>
          <p:cNvSpPr/>
          <p:nvPr/>
        </p:nvSpPr>
        <p:spPr>
          <a:xfrm>
            <a:off x="4383157" y="184847"/>
            <a:ext cx="3565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L01-blinkAndText.ino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1391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Program </a:t>
            </a:r>
            <a:r>
              <a:rPr lang="th" sz="3000" dirty="0" smtClean="0">
                <a:latin typeface="Prompt"/>
                <a:ea typeface="Prompt"/>
                <a:cs typeface="Prompt"/>
                <a:sym typeface="Prompt"/>
              </a:rPr>
              <a:t>Arduino</a:t>
            </a:r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 Pattern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504075" y="1392825"/>
            <a:ext cx="4854900" cy="4284600"/>
          </a:xfrm>
          <a:prstGeom prst="rect">
            <a:avLst/>
          </a:prstGeom>
          <a:noFill/>
          <a:ln w="3810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#include 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#define 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 smtClean="0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lang="th" sz="2400" b="1" dirty="0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setup() </a:t>
            </a:r>
            <a:r>
              <a:rPr lang="th" sz="2400" b="1" dirty="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call once</a:t>
            </a:r>
            <a:endParaRPr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33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void loop() </a:t>
            </a:r>
            <a:r>
              <a:rPr lang="th" sz="2400" b="1" dirty="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400" dirty="0" smtClean="0">
                <a:solidFill>
                  <a:srgbClr val="6AA84F"/>
                </a:solidFill>
                <a:latin typeface="Prompt"/>
                <a:ea typeface="Courier New"/>
                <a:cs typeface="Prompt"/>
                <a:sym typeface="Prompt"/>
              </a:rPr>
              <a:t>run forever</a:t>
            </a:r>
            <a:r>
              <a:rPr lang="th" sz="2400" dirty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/>
            </a:r>
            <a:br>
              <a:rPr lang="th" sz="2400" dirty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</a:br>
            <a:r>
              <a:rPr lang="th" sz="2400" dirty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	</a:t>
            </a:r>
            <a:endParaRPr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0" name="Google Shape;160;p25"/>
          <p:cNvSpPr/>
          <p:nvPr/>
        </p:nvSpPr>
        <p:spPr>
          <a:xfrm>
            <a:off x="6101913" y="1748325"/>
            <a:ext cx="1777518" cy="557118"/>
          </a:xfrm>
          <a:prstGeom prst="flowChartTerminator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latin typeface="Prompt"/>
                <a:ea typeface="Prompt"/>
                <a:cs typeface="Prompt"/>
                <a:sym typeface="Prompt"/>
              </a:rPr>
              <a:t>Initial</a:t>
            </a:r>
            <a:endParaRPr sz="1800" dirty="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6042238" y="3066650"/>
            <a:ext cx="1896900" cy="650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setup()</a:t>
            </a:r>
            <a:endParaRPr sz="1800" b="1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6042238" y="4671825"/>
            <a:ext cx="1896900" cy="650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loop()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3" name="Google Shape;163;p25"/>
          <p:cNvCxnSpPr>
            <a:stCxn id="160" idx="2"/>
            <a:endCxn id="161" idx="0"/>
          </p:cNvCxnSpPr>
          <p:nvPr/>
        </p:nvCxnSpPr>
        <p:spPr>
          <a:xfrm>
            <a:off x="6990672" y="2305443"/>
            <a:ext cx="0" cy="7611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25"/>
          <p:cNvCxnSpPr/>
          <p:nvPr/>
        </p:nvCxnSpPr>
        <p:spPr>
          <a:xfrm>
            <a:off x="6990709" y="3716743"/>
            <a:ext cx="0" cy="955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25"/>
          <p:cNvCxnSpPr>
            <a:stCxn id="162" idx="3"/>
          </p:cNvCxnSpPr>
          <p:nvPr/>
        </p:nvCxnSpPr>
        <p:spPr>
          <a:xfrm rot="10800000" flipH="1">
            <a:off x="7939138" y="4114575"/>
            <a:ext cx="855600" cy="882300"/>
          </a:xfrm>
          <a:prstGeom prst="bentConnector2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5"/>
          <p:cNvCxnSpPr/>
          <p:nvPr/>
        </p:nvCxnSpPr>
        <p:spPr>
          <a:xfrm rot="10800000">
            <a:off x="7017175" y="4141125"/>
            <a:ext cx="1777500" cy="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11</a:t>
            </a:fld>
            <a:endParaRPr lang="th" dirty="0"/>
          </a:p>
        </p:txBody>
      </p:sp>
    </p:spTree>
    <p:extLst>
      <p:ext uri="{BB962C8B-B14F-4D97-AF65-F5344CB8AC3E}">
        <p14:creationId xmlns:p14="http://schemas.microsoft.com/office/powerpoint/2010/main" val="2801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Kanit"/>
                <a:ea typeface="Kanit"/>
                <a:cs typeface="Kanit"/>
                <a:sym typeface="Kanit"/>
              </a:rPr>
              <a:t>LAB </a:t>
            </a:r>
            <a:r>
              <a:rPr lang="th" sz="3000" dirty="0" smtClean="0">
                <a:latin typeface="Kanit"/>
                <a:ea typeface="Kanit"/>
                <a:cs typeface="Kanit"/>
                <a:sym typeface="Kanit"/>
              </a:rPr>
              <a:t>01-</a:t>
            </a:r>
            <a:r>
              <a:rPr lang="en-US" sz="3000" dirty="0" err="1" smtClean="0">
                <a:latin typeface="Kanit"/>
                <a:ea typeface="Kanit"/>
                <a:cs typeface="Kanit"/>
                <a:sym typeface="Kanit"/>
              </a:rPr>
              <a:t>blinkAndText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98250" y="2425149"/>
            <a:ext cx="2703443" cy="35780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#include &lt;</a:t>
            </a:r>
            <a:r>
              <a:rPr lang="en-US" dirty="0" err="1"/>
              <a:t>Wire.h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Adafruit_GFX.h</a:t>
            </a:r>
            <a:r>
              <a:rPr lang="en-US" dirty="0"/>
              <a:t>&gt;</a:t>
            </a:r>
          </a:p>
          <a:p>
            <a:r>
              <a:rPr lang="en-US" dirty="0"/>
              <a:t>#include "</a:t>
            </a:r>
            <a:r>
              <a:rPr lang="en-US" dirty="0" err="1"/>
              <a:t>Adafruit_LEDBackpack.h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#define BUZZER_PIN 13</a:t>
            </a:r>
          </a:p>
          <a:p>
            <a:r>
              <a:rPr lang="en-US" dirty="0"/>
              <a:t>#define WIFI_LED 2</a:t>
            </a:r>
          </a:p>
          <a:p>
            <a:r>
              <a:rPr lang="en-US" dirty="0"/>
              <a:t>#define IOT_LED 12</a:t>
            </a:r>
          </a:p>
          <a:p>
            <a:r>
              <a:rPr lang="en-US" dirty="0"/>
              <a:t>#define USB_IO 25</a:t>
            </a:r>
          </a:p>
          <a:p>
            <a:r>
              <a:rPr lang="en-US" dirty="0"/>
              <a:t>#define BT_LED </a:t>
            </a:r>
            <a:r>
              <a:rPr lang="en-US" dirty="0" smtClean="0"/>
              <a:t>23</a:t>
            </a:r>
          </a:p>
          <a:p>
            <a:r>
              <a:rPr lang="en-US" dirty="0"/>
              <a:t>Adafruit_8x16minimatrix matrix = Adafruit_8x16minimatrix();</a:t>
            </a:r>
          </a:p>
          <a:p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007999" y="1451113"/>
            <a:ext cx="2703443" cy="51484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void setup() {</a:t>
            </a:r>
          </a:p>
          <a:p>
            <a:r>
              <a:rPr lang="en-US" dirty="0"/>
              <a:t>  //while (!Serial);</a:t>
            </a:r>
          </a:p>
          <a:p>
            <a:r>
              <a:rPr lang="en-US" dirty="0"/>
              <a:t>  </a:t>
            </a:r>
            <a:r>
              <a:rPr lang="en-US" dirty="0" err="1"/>
              <a:t>Serial.begin</a:t>
            </a:r>
            <a:r>
              <a:rPr lang="en-US" dirty="0"/>
              <a:t>(9600);</a:t>
            </a:r>
          </a:p>
          <a:p>
            <a:r>
              <a:rPr lang="en-US" dirty="0"/>
              <a:t>  </a:t>
            </a:r>
            <a:r>
              <a:rPr lang="en-US" dirty="0" err="1"/>
              <a:t>Serial.println</a:t>
            </a:r>
            <a:r>
              <a:rPr lang="en-US" dirty="0"/>
              <a:t>("16x8 LED Mini Matrix Test");</a:t>
            </a:r>
          </a:p>
          <a:p>
            <a:endParaRPr lang="en-US" dirty="0"/>
          </a:p>
          <a:p>
            <a:r>
              <a:rPr lang="en-US" dirty="0"/>
              <a:t>   </a:t>
            </a:r>
            <a:r>
              <a:rPr lang="en-US" dirty="0" err="1"/>
              <a:t>pinMode</a:t>
            </a:r>
            <a:r>
              <a:rPr lang="en-US" dirty="0"/>
              <a:t>(WIFI_LED, OUTPUT); </a:t>
            </a:r>
          </a:p>
          <a:p>
            <a:r>
              <a:rPr lang="en-US" dirty="0"/>
              <a:t>  </a:t>
            </a:r>
            <a:r>
              <a:rPr lang="en-US" dirty="0" err="1"/>
              <a:t>pinMode</a:t>
            </a:r>
            <a:r>
              <a:rPr lang="en-US" dirty="0"/>
              <a:t>(IOT_LED, OUTPUT); 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(WIFI_LED, HIGH);</a:t>
            </a:r>
          </a:p>
          <a:p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(IOT_LED, HIGH);</a:t>
            </a:r>
          </a:p>
          <a:p>
            <a:endParaRPr lang="en-US" dirty="0"/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 err="1"/>
              <a:t>matrix.begin</a:t>
            </a:r>
            <a:r>
              <a:rPr lang="en-US" dirty="0"/>
              <a:t>(0x70);  // pass in the address</a:t>
            </a:r>
          </a:p>
          <a:p>
            <a:pPr algn="ctr"/>
            <a:r>
              <a:rPr lang="en-US" dirty="0"/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000534" y="1320117"/>
            <a:ext cx="3056838" cy="5279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void loop() {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 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matrix.setTextSize</a:t>
            </a:r>
            <a:r>
              <a:rPr lang="en-US" sz="1200" dirty="0"/>
              <a:t>(1);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matrix.setTextWrap</a:t>
            </a:r>
            <a:r>
              <a:rPr lang="en-US" sz="1200" dirty="0"/>
              <a:t>(false);  // we </a:t>
            </a:r>
            <a:r>
              <a:rPr lang="en-US" sz="1200" dirty="0" err="1"/>
              <a:t>dont</a:t>
            </a:r>
            <a:r>
              <a:rPr lang="en-US" sz="1200" dirty="0"/>
              <a:t> want text to wrap so it scrolls nicely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matrix.setTextColor</a:t>
            </a:r>
            <a:r>
              <a:rPr lang="en-US" sz="1200" dirty="0"/>
              <a:t>(LED_ON);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matrix.setRotation</a:t>
            </a:r>
            <a:r>
              <a:rPr lang="en-US" sz="1200" dirty="0"/>
              <a:t>(1);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Serial.println</a:t>
            </a:r>
            <a:r>
              <a:rPr lang="en-US" sz="1200" dirty="0"/>
              <a:t>("</a:t>
            </a:r>
            <a:r>
              <a:rPr lang="en-US" sz="1200" dirty="0" err="1"/>
              <a:t>IoT</a:t>
            </a:r>
            <a:r>
              <a:rPr lang="en-US" sz="1200" dirty="0"/>
              <a:t>");</a:t>
            </a:r>
          </a:p>
          <a:p>
            <a:endParaRPr lang="en-US" sz="1200" dirty="0"/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digitalWrite</a:t>
            </a:r>
            <a:r>
              <a:rPr lang="en-US" sz="1200" dirty="0"/>
              <a:t>(WIFI_LED, LOW);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digitalWrite</a:t>
            </a:r>
            <a:r>
              <a:rPr lang="en-US" sz="1200" dirty="0"/>
              <a:t>(IOT_LED, LOW);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  for (int8_t x=7; x&gt;=-100; x--) {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matrix.clear</a:t>
            </a:r>
            <a:r>
              <a:rPr lang="en-US" sz="1200" dirty="0"/>
              <a:t>();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matrix.setCursor</a:t>
            </a:r>
            <a:r>
              <a:rPr lang="en-US" sz="1200" dirty="0"/>
              <a:t>(x,0);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matrix.print</a:t>
            </a:r>
            <a:r>
              <a:rPr lang="en-US" sz="1200" dirty="0"/>
              <a:t>("NETPIE Training");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matrix.writeDisplay</a:t>
            </a:r>
            <a:r>
              <a:rPr lang="en-US" sz="1200" dirty="0"/>
              <a:t>();</a:t>
            </a:r>
          </a:p>
          <a:p>
            <a:r>
              <a:rPr lang="en-US" sz="1200" dirty="0"/>
              <a:t>    delay(100);</a:t>
            </a:r>
          </a:p>
          <a:p>
            <a:r>
              <a:rPr lang="en-US" sz="1200" dirty="0"/>
              <a:t>  }</a:t>
            </a:r>
          </a:p>
          <a:p>
            <a:r>
              <a:rPr lang="en-US" sz="1200" dirty="0"/>
              <a:t>   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digitalWrite</a:t>
            </a:r>
            <a:r>
              <a:rPr lang="en-US" sz="1200" dirty="0"/>
              <a:t>(WIFI_LED, HIGH);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digitalWrite</a:t>
            </a:r>
            <a:r>
              <a:rPr lang="en-US" sz="1200" dirty="0"/>
              <a:t>(IOT_LED,  HIGH);</a:t>
            </a:r>
          </a:p>
          <a:p>
            <a:r>
              <a:rPr lang="en-US" sz="1200" dirty="0"/>
              <a:t> delay(500);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98250" y="1615084"/>
            <a:ext cx="189346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Definition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66449" y="899507"/>
            <a:ext cx="118654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2842" y="780421"/>
            <a:ext cx="9589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loop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mtClean="0"/>
              <a:t>12</a:t>
            </a:fld>
            <a:endParaRPr lang="th" dirty="0"/>
          </a:p>
        </p:txBody>
      </p:sp>
      <p:sp>
        <p:nvSpPr>
          <p:cNvPr id="5" name="Rectangle 4"/>
          <p:cNvSpPr/>
          <p:nvPr/>
        </p:nvSpPr>
        <p:spPr>
          <a:xfrm>
            <a:off x="4631284" y="190533"/>
            <a:ext cx="3079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L01-blinkAndText.ino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Kanit"/>
                <a:ea typeface="Kanit"/>
                <a:cs typeface="Kanit"/>
                <a:sym typeface="Kanit"/>
              </a:rPr>
              <a:t>LAB </a:t>
            </a:r>
            <a:r>
              <a:rPr lang="th" sz="3000" dirty="0" smtClean="0">
                <a:latin typeface="Kanit"/>
                <a:ea typeface="Kanit"/>
                <a:cs typeface="Kanit"/>
                <a:sym typeface="Kanit"/>
              </a:rPr>
              <a:t>0</a:t>
            </a:r>
            <a:r>
              <a:rPr lang="en-US" sz="3000" dirty="0" smtClean="0">
                <a:latin typeface="Kanit"/>
                <a:ea typeface="Kanit"/>
                <a:cs typeface="Kanit"/>
                <a:sym typeface="Kanit"/>
              </a:rPr>
              <a:t>2 </a:t>
            </a:r>
            <a:r>
              <a:rPr lang="en-US" sz="3000" dirty="0" err="1" smtClean="0">
                <a:latin typeface="Kanit"/>
                <a:ea typeface="Kanit"/>
                <a:cs typeface="Kanit"/>
                <a:sym typeface="Kanit"/>
              </a:rPr>
              <a:t>TempAndLight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88433" y="1774452"/>
            <a:ext cx="4949687" cy="3708099"/>
          </a:xfrm>
          <a:prstGeom prst="rect">
            <a:avLst/>
          </a:prstGeom>
        </p:spPr>
      </p:pic>
      <p:sp>
        <p:nvSpPr>
          <p:cNvPr id="13" name="Donut 12"/>
          <p:cNvSpPr/>
          <p:nvPr/>
        </p:nvSpPr>
        <p:spPr>
          <a:xfrm>
            <a:off x="3941068" y="2408287"/>
            <a:ext cx="744462" cy="551305"/>
          </a:xfrm>
          <a:prstGeom prst="donut">
            <a:avLst>
              <a:gd name="adj" fmla="val 113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2770005" y="2327978"/>
            <a:ext cx="655983" cy="525262"/>
          </a:xfrm>
          <a:prstGeom prst="donut">
            <a:avLst>
              <a:gd name="adj" fmla="val 126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p Arrow Callout 14"/>
          <p:cNvSpPr/>
          <p:nvPr/>
        </p:nvSpPr>
        <p:spPr>
          <a:xfrm>
            <a:off x="2564889" y="2748818"/>
            <a:ext cx="993913" cy="120239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 Sensor</a:t>
            </a:r>
            <a:endParaRPr lang="en-US" dirty="0"/>
          </a:p>
        </p:txBody>
      </p:sp>
      <p:sp>
        <p:nvSpPr>
          <p:cNvPr id="16" name="Up Arrow Callout 15"/>
          <p:cNvSpPr/>
          <p:nvPr/>
        </p:nvSpPr>
        <p:spPr>
          <a:xfrm>
            <a:off x="3816342" y="2853239"/>
            <a:ext cx="993913" cy="120239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LDR light Sensor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13</a:t>
            </a:fld>
            <a:endParaRPr lang="th" dirty="0"/>
          </a:p>
        </p:txBody>
      </p:sp>
      <p:sp>
        <p:nvSpPr>
          <p:cNvPr id="3" name="Rectangle 2"/>
          <p:cNvSpPr/>
          <p:nvPr/>
        </p:nvSpPr>
        <p:spPr>
          <a:xfrm>
            <a:off x="4810255" y="192817"/>
            <a:ext cx="33025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L02-TempAndLight.ino</a:t>
            </a:r>
          </a:p>
        </p:txBody>
      </p:sp>
    </p:spTree>
    <p:extLst>
      <p:ext uri="{BB962C8B-B14F-4D97-AF65-F5344CB8AC3E}">
        <p14:creationId xmlns:p14="http://schemas.microsoft.com/office/powerpoint/2010/main" val="142742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 AND LIGHT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82922" y="1404849"/>
            <a:ext cx="4719556" cy="5118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///////////read temperature/////////////////</a:t>
            </a:r>
          </a:p>
          <a:p>
            <a:endParaRPr lang="en-US" dirty="0"/>
          </a:p>
          <a:p>
            <a:r>
              <a:rPr lang="en-US" dirty="0"/>
              <a:t>float </a:t>
            </a:r>
            <a:r>
              <a:rPr lang="en-US" dirty="0" err="1"/>
              <a:t>readTemperature</a:t>
            </a:r>
            <a:r>
              <a:rPr lang="en-US" dirty="0"/>
              <a:t>() {</a:t>
            </a:r>
          </a:p>
          <a:p>
            <a:r>
              <a:rPr lang="en-US" dirty="0"/>
              <a:t>  Wire1.beginTransmission(LM73_ADDR);</a:t>
            </a:r>
          </a:p>
          <a:p>
            <a:r>
              <a:rPr lang="en-US" dirty="0"/>
              <a:t>  Wire1.write(0x00); // Temperature Data Register</a:t>
            </a:r>
          </a:p>
          <a:p>
            <a:r>
              <a:rPr lang="en-US" dirty="0"/>
              <a:t>  Wire1.endTransmission();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uint8_t count = Wire1.requestFrom(LM73_ADDR, 2);</a:t>
            </a:r>
          </a:p>
          <a:p>
            <a:r>
              <a:rPr lang="en-US" dirty="0"/>
              <a:t>  float temp = 0.0;</a:t>
            </a:r>
          </a:p>
          <a:p>
            <a:r>
              <a:rPr lang="en-US" dirty="0"/>
              <a:t>  if (count == 2) {</a:t>
            </a:r>
          </a:p>
          <a:p>
            <a:r>
              <a:rPr lang="en-US" dirty="0"/>
              <a:t>    byte buff[2];</a:t>
            </a:r>
          </a:p>
          <a:p>
            <a:r>
              <a:rPr lang="en-US" dirty="0"/>
              <a:t>    buff[0] = Wire1.read();</a:t>
            </a:r>
          </a:p>
          <a:p>
            <a:r>
              <a:rPr lang="en-US" dirty="0"/>
              <a:t>    buff[1] = Wire1.read();</a:t>
            </a:r>
          </a:p>
          <a:p>
            <a:r>
              <a:rPr lang="en-US" dirty="0"/>
              <a:t>    temp += (</a:t>
            </a:r>
            <a:r>
              <a:rPr lang="en-US" dirty="0" err="1"/>
              <a:t>int</a:t>
            </a:r>
            <a:r>
              <a:rPr lang="en-US" dirty="0"/>
              <a:t>)(buff[0]&lt;&lt;1);</a:t>
            </a:r>
          </a:p>
          <a:p>
            <a:r>
              <a:rPr lang="en-US" dirty="0"/>
              <a:t>    if (buff[1]&amp;0b10000000) temp += 1.0;</a:t>
            </a:r>
          </a:p>
          <a:p>
            <a:r>
              <a:rPr lang="en-US" dirty="0"/>
              <a:t>    if (buff[1]&amp;0b01000000) temp += 0.5;</a:t>
            </a:r>
          </a:p>
          <a:p>
            <a:r>
              <a:rPr lang="en-US" dirty="0"/>
              <a:t>    if (buff[1]&amp;0b00100000) temp += 0.25;</a:t>
            </a:r>
          </a:p>
          <a:p>
            <a:r>
              <a:rPr lang="en-US" dirty="0"/>
              <a:t>    if (buff[0]&amp;0b10000000) temp *= -1.0;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return temp;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14</a:t>
            </a:fld>
            <a:endParaRPr lang="th" dirty="0"/>
          </a:p>
        </p:txBody>
      </p:sp>
    </p:spTree>
    <p:extLst>
      <p:ext uri="{BB962C8B-B14F-4D97-AF65-F5344CB8AC3E}">
        <p14:creationId xmlns:p14="http://schemas.microsoft.com/office/powerpoint/2010/main" val="206042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emperature and Humidity Sens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0" y="982173"/>
            <a:ext cx="4082590" cy="299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98250" y="30685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DHT11</a:t>
            </a:r>
            <a:r>
              <a:rPr lang="th" sz="3000" dirty="0" smtClean="0">
                <a:latin typeface="Prompt"/>
                <a:ea typeface="Prompt"/>
                <a:cs typeface="Prompt"/>
                <a:sym typeface="Prompt"/>
              </a:rPr>
              <a:t>​</a:t>
            </a:r>
            <a:endParaRPr dirty="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668" y="1632154"/>
            <a:ext cx="5381181" cy="508091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15</a:t>
            </a:fld>
            <a:endParaRPr lang="th" dirty="0"/>
          </a:p>
        </p:txBody>
      </p:sp>
    </p:spTree>
    <p:extLst>
      <p:ext uri="{BB962C8B-B14F-4D97-AF65-F5344CB8AC3E}">
        <p14:creationId xmlns:p14="http://schemas.microsoft.com/office/powerpoint/2010/main" val="381504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mperature and Humidity Sens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1110401"/>
            <a:ext cx="3133471" cy="22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Kanit"/>
                <a:ea typeface="Kanit"/>
                <a:cs typeface="Kanit"/>
                <a:sym typeface="Kanit"/>
              </a:rPr>
              <a:t>LAB </a:t>
            </a:r>
            <a:r>
              <a:rPr lang="th" sz="3000" dirty="0" smtClean="0">
                <a:latin typeface="Kanit"/>
                <a:ea typeface="Kanit"/>
                <a:cs typeface="Kanit"/>
                <a:sym typeface="Kanit"/>
              </a:rPr>
              <a:t>0</a:t>
            </a:r>
            <a:r>
              <a:rPr lang="en-US" sz="3000" dirty="0">
                <a:latin typeface="Kanit"/>
                <a:ea typeface="Kanit"/>
                <a:cs typeface="Kanit"/>
                <a:sym typeface="Kanit"/>
              </a:rPr>
              <a:t>3</a:t>
            </a:r>
            <a:r>
              <a:rPr lang="en-US" sz="3000" dirty="0" smtClean="0">
                <a:latin typeface="Kanit"/>
                <a:ea typeface="Kanit"/>
                <a:cs typeface="Kanit"/>
                <a:sym typeface="Kanit"/>
              </a:rPr>
              <a:t> </a:t>
            </a:r>
            <a:r>
              <a:rPr lang="en-US" sz="3000" dirty="0" err="1" smtClean="0">
                <a:latin typeface="Kanit"/>
                <a:ea typeface="Kanit"/>
                <a:cs typeface="Kanit"/>
                <a:sym typeface="Kanit"/>
              </a:rPr>
              <a:t>TempAndLightAndDHT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61116" y="1298667"/>
            <a:ext cx="4949687" cy="3708099"/>
          </a:xfrm>
          <a:prstGeom prst="rect">
            <a:avLst/>
          </a:prstGeom>
        </p:spPr>
      </p:pic>
      <p:sp>
        <p:nvSpPr>
          <p:cNvPr id="13" name="Donut 12"/>
          <p:cNvSpPr/>
          <p:nvPr/>
        </p:nvSpPr>
        <p:spPr>
          <a:xfrm>
            <a:off x="5613751" y="1932502"/>
            <a:ext cx="744462" cy="551305"/>
          </a:xfrm>
          <a:prstGeom prst="donut">
            <a:avLst>
              <a:gd name="adj" fmla="val 113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4442688" y="1852193"/>
            <a:ext cx="655983" cy="525262"/>
          </a:xfrm>
          <a:prstGeom prst="donut">
            <a:avLst>
              <a:gd name="adj" fmla="val 126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p Arrow Callout 14"/>
          <p:cNvSpPr/>
          <p:nvPr/>
        </p:nvSpPr>
        <p:spPr>
          <a:xfrm>
            <a:off x="4237572" y="2273034"/>
            <a:ext cx="993913" cy="88648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 Sensor</a:t>
            </a:r>
            <a:endParaRPr lang="en-US" dirty="0"/>
          </a:p>
        </p:txBody>
      </p:sp>
      <p:sp>
        <p:nvSpPr>
          <p:cNvPr id="16" name="Up Arrow Callout 15"/>
          <p:cNvSpPr/>
          <p:nvPr/>
        </p:nvSpPr>
        <p:spPr>
          <a:xfrm>
            <a:off x="5489025" y="2377454"/>
            <a:ext cx="993913" cy="120239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LDR light Sensor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52181" y="3152716"/>
            <a:ext cx="220124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Vcc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5 V</a:t>
            </a:r>
          </a:p>
          <a:p>
            <a:pPr algn="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: GPIO19</a:t>
            </a:r>
          </a:p>
          <a:p>
            <a:pPr algn="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GND   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3561116" y="3271024"/>
            <a:ext cx="1085225" cy="18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261084">
            <a:off x="3614627" y="3685320"/>
            <a:ext cx="1149107" cy="200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21418529">
            <a:off x="3149842" y="4001367"/>
            <a:ext cx="1614495" cy="198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16</a:t>
            </a:fld>
            <a:endParaRPr lang="th" dirty="0"/>
          </a:p>
        </p:txBody>
      </p:sp>
      <p:sp>
        <p:nvSpPr>
          <p:cNvPr id="5" name="Rectangle 4"/>
          <p:cNvSpPr/>
          <p:nvPr/>
        </p:nvSpPr>
        <p:spPr>
          <a:xfrm>
            <a:off x="614751" y="5258434"/>
            <a:ext cx="4483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L03-TempAndLightAndDHT.ino</a:t>
            </a:r>
          </a:p>
        </p:txBody>
      </p:sp>
    </p:spTree>
    <p:extLst>
      <p:ext uri="{BB962C8B-B14F-4D97-AF65-F5344CB8AC3E}">
        <p14:creationId xmlns:p14="http://schemas.microsoft.com/office/powerpoint/2010/main" val="315069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Kanit"/>
                <a:ea typeface="Kanit"/>
                <a:cs typeface="Kanit"/>
                <a:sym typeface="Kanit"/>
              </a:rPr>
              <a:t>LAB </a:t>
            </a:r>
            <a:r>
              <a:rPr lang="th" sz="3000" dirty="0" smtClean="0">
                <a:latin typeface="Kanit"/>
                <a:ea typeface="Kanit"/>
                <a:cs typeface="Kanit"/>
                <a:sym typeface="Kanit"/>
              </a:rPr>
              <a:t>0</a:t>
            </a:r>
            <a:r>
              <a:rPr lang="en-US" sz="3000" dirty="0" smtClean="0">
                <a:latin typeface="Kanit"/>
                <a:ea typeface="Kanit"/>
                <a:cs typeface="Kanit"/>
                <a:sym typeface="Kanit"/>
              </a:rPr>
              <a:t>4 WIFI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61116" y="1298667"/>
            <a:ext cx="4949687" cy="3708099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28346" y="3237438"/>
            <a:ext cx="4752531" cy="3538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WiFi.begin</a:t>
            </a:r>
            <a:r>
              <a:rPr lang="en-US" dirty="0"/>
              <a:t>(</a:t>
            </a:r>
            <a:r>
              <a:rPr lang="en-US" dirty="0" err="1"/>
              <a:t>ssid</a:t>
            </a:r>
            <a:r>
              <a:rPr lang="en-US" dirty="0"/>
              <a:t>, password);</a:t>
            </a:r>
          </a:p>
          <a:p>
            <a:r>
              <a:rPr lang="en-US" dirty="0"/>
              <a:t>  </a:t>
            </a:r>
            <a:r>
              <a:rPr lang="en-US" dirty="0" err="1"/>
              <a:t>int</a:t>
            </a:r>
            <a:r>
              <a:rPr lang="en-US" dirty="0"/>
              <a:t> count =0;</a:t>
            </a:r>
          </a:p>
          <a:p>
            <a:r>
              <a:rPr lang="en-US" dirty="0"/>
              <a:t>  while (</a:t>
            </a:r>
            <a:r>
              <a:rPr lang="en-US" dirty="0" err="1"/>
              <a:t>WiFi.status</a:t>
            </a:r>
            <a:r>
              <a:rPr lang="en-US" dirty="0"/>
              <a:t>() != WL_CONNECTED) {    </a:t>
            </a:r>
          </a:p>
          <a:p>
            <a:r>
              <a:rPr lang="en-US" dirty="0"/>
              <a:t>    delay(500);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(".");</a:t>
            </a:r>
          </a:p>
          <a:p>
            <a:r>
              <a:rPr lang="en-US" dirty="0"/>
              <a:t>      </a:t>
            </a:r>
            <a:r>
              <a:rPr lang="en-US" dirty="0" err="1"/>
              <a:t>matrix.clear</a:t>
            </a:r>
            <a:r>
              <a:rPr lang="en-US" dirty="0"/>
              <a:t>();</a:t>
            </a:r>
          </a:p>
          <a:p>
            <a:r>
              <a:rPr lang="en-US" dirty="0"/>
              <a:t>     </a:t>
            </a:r>
            <a:r>
              <a:rPr lang="en-US" dirty="0" err="1"/>
              <a:t>matrix.setCursor</a:t>
            </a:r>
            <a:r>
              <a:rPr lang="en-US" dirty="0"/>
              <a:t>(0,0);</a:t>
            </a:r>
          </a:p>
          <a:p>
            <a:r>
              <a:rPr lang="en-US" dirty="0"/>
              <a:t>     count = count+1;</a:t>
            </a:r>
          </a:p>
          <a:p>
            <a:r>
              <a:rPr lang="en-US" dirty="0"/>
              <a:t>    </a:t>
            </a:r>
            <a:r>
              <a:rPr lang="en-US" dirty="0" err="1"/>
              <a:t>matrix.print</a:t>
            </a:r>
            <a:r>
              <a:rPr lang="en-US" dirty="0"/>
              <a:t>(String(count)+"..");</a:t>
            </a:r>
          </a:p>
          <a:p>
            <a:r>
              <a:rPr lang="en-US" dirty="0"/>
              <a:t>    </a:t>
            </a:r>
            <a:r>
              <a:rPr lang="en-US" dirty="0" err="1"/>
              <a:t>matrix.writeDisplay</a:t>
            </a:r>
            <a:r>
              <a:rPr lang="en-US" dirty="0"/>
              <a:t>();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 err="1"/>
              <a:t>Serial.println</a:t>
            </a:r>
            <a:r>
              <a:rPr lang="en-US" dirty="0"/>
              <a:t>("");</a:t>
            </a:r>
          </a:p>
          <a:p>
            <a:r>
              <a:rPr lang="en-US" dirty="0"/>
              <a:t>  </a:t>
            </a:r>
            <a:r>
              <a:rPr lang="en-US" dirty="0" err="1"/>
              <a:t>Serial.println</a:t>
            </a:r>
            <a:r>
              <a:rPr lang="en-US" dirty="0"/>
              <a:t>("</a:t>
            </a:r>
            <a:r>
              <a:rPr lang="en-US" dirty="0" err="1"/>
              <a:t>WiFi</a:t>
            </a:r>
            <a:r>
              <a:rPr lang="en-US" dirty="0"/>
              <a:t> connected");  </a:t>
            </a:r>
          </a:p>
          <a:p>
            <a:r>
              <a:rPr lang="en-US" dirty="0"/>
              <a:t>  </a:t>
            </a:r>
            <a:r>
              <a:rPr lang="en-US" dirty="0" err="1"/>
              <a:t>Serial.println</a:t>
            </a:r>
            <a:r>
              <a:rPr lang="en-US" dirty="0"/>
              <a:t>("IP address: ");</a:t>
            </a:r>
          </a:p>
          <a:p>
            <a:r>
              <a:rPr lang="en-US" dirty="0"/>
              <a:t>  </a:t>
            </a:r>
            <a:r>
              <a:rPr lang="en-US" dirty="0" err="1"/>
              <a:t>Serial.println</a:t>
            </a:r>
            <a:r>
              <a:rPr lang="en-US" dirty="0"/>
              <a:t>(</a:t>
            </a:r>
            <a:r>
              <a:rPr lang="en-US" dirty="0" err="1"/>
              <a:t>WiFi.localIP</a:t>
            </a:r>
            <a:r>
              <a:rPr lang="en-US" dirty="0"/>
              <a:t>());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76857" y="1441391"/>
            <a:ext cx="3031526" cy="9813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const</a:t>
            </a:r>
            <a:r>
              <a:rPr lang="en-US" dirty="0"/>
              <a:t> char* </a:t>
            </a:r>
            <a:r>
              <a:rPr lang="en-US" dirty="0" err="1"/>
              <a:t>ssid</a:t>
            </a:r>
            <a:r>
              <a:rPr lang="en-US" dirty="0"/>
              <a:t>     = </a:t>
            </a:r>
            <a:r>
              <a:rPr lang="en-US" dirty="0" smtClean="0"/>
              <a:t>“NUOL";</a:t>
            </a:r>
            <a:endParaRPr lang="en-US" dirty="0"/>
          </a:p>
          <a:p>
            <a:r>
              <a:rPr lang="en-US" dirty="0" err="1"/>
              <a:t>const</a:t>
            </a:r>
            <a:r>
              <a:rPr lang="en-US" dirty="0"/>
              <a:t> char* password = </a:t>
            </a:r>
            <a:r>
              <a:rPr lang="en-US" dirty="0" smtClean="0"/>
              <a:t>“1234";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17</a:t>
            </a:fld>
            <a:endParaRPr lang="th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633145" y="979726"/>
            <a:ext cx="1901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Definition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633145" y="2691051"/>
            <a:ext cx="1901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Setup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2813722" y="175986"/>
            <a:ext cx="1946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L04-WIFI.ino</a:t>
            </a:r>
          </a:p>
        </p:txBody>
      </p:sp>
    </p:spTree>
    <p:extLst>
      <p:ext uri="{BB962C8B-B14F-4D97-AF65-F5344CB8AC3E}">
        <p14:creationId xmlns:p14="http://schemas.microsoft.com/office/powerpoint/2010/main" val="4581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HOMEWORK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847898" y="1492497"/>
            <a:ext cx="6917278" cy="59093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Temp&gt;30 then</a:t>
            </a:r>
          </a:p>
          <a:p>
            <a:pPr algn="ctr"/>
            <a:r>
              <a:rPr lang="en-US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BUZZER -&gt;</a:t>
            </a:r>
          </a:p>
          <a:p>
            <a:pPr algn="ctr"/>
            <a:r>
              <a:rPr lang="en-US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 100 </a:t>
            </a:r>
            <a:r>
              <a:rPr lang="en-US" sz="5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ms</a:t>
            </a:r>
            <a:r>
              <a:rPr lang="en-US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off </a:t>
            </a:r>
            <a:r>
              <a:rPr lang="en-US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100ms</a:t>
            </a:r>
          </a:p>
          <a:p>
            <a:pPr algn="ctr"/>
            <a:r>
              <a:rPr lang="en-US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publish temp </a:t>
            </a:r>
          </a:p>
          <a:p>
            <a:pPr algn="ctr"/>
            <a:r>
              <a:rPr lang="en-US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buzzer status</a:t>
            </a:r>
          </a:p>
          <a:p>
            <a:pPr algn="ctr"/>
            <a:r>
              <a:rPr lang="en-US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Show on html5</a:t>
            </a:r>
            <a:endParaRPr lang="en-US" sz="5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18</a:t>
            </a:fld>
            <a:endParaRPr lang="th" dirty="0"/>
          </a:p>
        </p:txBody>
      </p:sp>
    </p:spTree>
    <p:extLst>
      <p:ext uri="{BB962C8B-B14F-4D97-AF65-F5344CB8AC3E}">
        <p14:creationId xmlns:p14="http://schemas.microsoft.com/office/powerpoint/2010/main" val="137709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www.kid-bright.org/api/get_image/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66" y="686901"/>
            <a:ext cx="8327995" cy="624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nut 3"/>
          <p:cNvSpPr/>
          <p:nvPr/>
        </p:nvSpPr>
        <p:spPr>
          <a:xfrm>
            <a:off x="1828800" y="1258529"/>
            <a:ext cx="1356852" cy="1386348"/>
          </a:xfrm>
          <a:prstGeom prst="donut">
            <a:avLst>
              <a:gd name="adj" fmla="val 62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nut 4"/>
          <p:cNvSpPr/>
          <p:nvPr/>
        </p:nvSpPr>
        <p:spPr>
          <a:xfrm>
            <a:off x="7108723" y="1165123"/>
            <a:ext cx="1474838" cy="1479754"/>
          </a:xfrm>
          <a:prstGeom prst="donut">
            <a:avLst>
              <a:gd name="adj" fmla="val 62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6113" y="567271"/>
            <a:ext cx="15311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19697" y="580350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BUZZER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19</a:t>
            </a:fld>
            <a:endParaRPr lang="th" dirty="0"/>
          </a:p>
        </p:txBody>
      </p:sp>
    </p:spTree>
    <p:extLst>
      <p:ext uri="{BB962C8B-B14F-4D97-AF65-F5344CB8AC3E}">
        <p14:creationId xmlns:p14="http://schemas.microsoft.com/office/powerpoint/2010/main" val="393958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98250" y="30685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Device Introduction</a:t>
            </a:r>
            <a:r>
              <a:rPr lang="th" sz="3000" dirty="0" smtClean="0">
                <a:latin typeface="Prompt"/>
                <a:ea typeface="Prompt"/>
                <a:cs typeface="Prompt"/>
                <a:sym typeface="Prompt"/>
              </a:rPr>
              <a:t>​</a:t>
            </a:r>
            <a:endParaRPr dirty="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8670"/>
            <a:ext cx="5143500" cy="4286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4220" y="1049901"/>
            <a:ext cx="4291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https://www.kid-bright.org</a:t>
            </a:r>
            <a:r>
              <a:rPr lang="en-US" dirty="0"/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789" y="1181871"/>
            <a:ext cx="2743438" cy="1889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86" y="4490611"/>
            <a:ext cx="2145978" cy="21398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550" y="4570468"/>
            <a:ext cx="2213040" cy="20667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34279" y="2957616"/>
            <a:ext cx="4190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DHT11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Temp&amp;Humid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Sensor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4482" y="4413260"/>
            <a:ext cx="24272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Moisture S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ensor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42743" y="4385875"/>
            <a:ext cx="97334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Relay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2</a:t>
            </a:fld>
            <a:endParaRPr lang="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การอัพโหลดโปรแกรม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425" y="2198275"/>
            <a:ext cx="7838825" cy="39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3952975" y="1228088"/>
            <a:ext cx="2865300" cy="5676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9900"/>
                </a:solidFill>
                <a:latin typeface="Prompt"/>
                <a:ea typeface="Prompt"/>
                <a:cs typeface="Prompt"/>
                <a:sym typeface="Prompt"/>
              </a:rPr>
              <a:t>ใช้อัพโหลดโปรแกรม</a:t>
            </a:r>
            <a:endParaRPr sz="2400">
              <a:solidFill>
                <a:srgbClr val="FF990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cxnSp>
        <p:nvCxnSpPr>
          <p:cNvPr id="143" name="Google Shape;143;p23"/>
          <p:cNvCxnSpPr/>
          <p:nvPr/>
        </p:nvCxnSpPr>
        <p:spPr>
          <a:xfrm>
            <a:off x="5438700" y="1795688"/>
            <a:ext cx="623400" cy="7113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" name="Google Shape;144;p23"/>
          <p:cNvSpPr txBox="1"/>
          <p:nvPr/>
        </p:nvSpPr>
        <p:spPr>
          <a:xfrm>
            <a:off x="1730850" y="2198275"/>
            <a:ext cx="2341500" cy="5676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9900"/>
                </a:solidFill>
                <a:latin typeface="Prompt"/>
                <a:ea typeface="Prompt"/>
                <a:cs typeface="Prompt"/>
                <a:sym typeface="Prompt"/>
              </a:rPr>
              <a:t>ใช้ตรวจสอบโค้ด</a:t>
            </a:r>
            <a:endParaRPr sz="2400">
              <a:solidFill>
                <a:srgbClr val="FF990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cxnSp>
        <p:nvCxnSpPr>
          <p:cNvPr id="145" name="Google Shape;145;p23"/>
          <p:cNvCxnSpPr/>
          <p:nvPr/>
        </p:nvCxnSpPr>
        <p:spPr>
          <a:xfrm>
            <a:off x="4072350" y="2440750"/>
            <a:ext cx="1565400" cy="1590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20</a:t>
            </a:fld>
            <a:endParaRPr lang="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50" y="1123800"/>
            <a:ext cx="8078300" cy="53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การอัพโหลดโปรแกรม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cxnSp>
        <p:nvCxnSpPr>
          <p:cNvPr id="152" name="Google Shape;152;p24"/>
          <p:cNvCxnSpPr/>
          <p:nvPr/>
        </p:nvCxnSpPr>
        <p:spPr>
          <a:xfrm rot="-5400000" flipH="1">
            <a:off x="5445200" y="3959675"/>
            <a:ext cx="968400" cy="928500"/>
          </a:xfrm>
          <a:prstGeom prst="curvedConnector3">
            <a:avLst>
              <a:gd name="adj1" fmla="val 15066"/>
            </a:avLst>
          </a:prstGeom>
          <a:noFill/>
          <a:ln w="38100" cap="flat" cmpd="sng">
            <a:solidFill>
              <a:srgbClr val="FF9900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825" y="4974375"/>
            <a:ext cx="2327625" cy="3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21</a:t>
            </a:fld>
            <a:endParaRPr lang="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รูปแบบของโค้ดโปรแกรม Arduino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504075" y="1392825"/>
            <a:ext cx="4854900" cy="4284600"/>
          </a:xfrm>
          <a:prstGeom prst="rect">
            <a:avLst/>
          </a:prstGeom>
          <a:noFill/>
          <a:ln w="3810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void setup() </a:t>
            </a:r>
            <a:r>
              <a:rPr lang="th" sz="2400" b="1" dirty="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th" sz="2400" dirty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คำสั่งที่นี่จะถูกเรียกครั้งเดียว</a:t>
            </a:r>
            <a:endParaRPr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33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void loop() </a:t>
            </a:r>
            <a:r>
              <a:rPr lang="th" sz="2400" b="1" dirty="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th" sz="2400" dirty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คำสั่งที่นี่จะถูกเรียกซ้ำแล้วซ้ำอีก</a:t>
            </a:r>
            <a:br>
              <a:rPr lang="th" sz="2400" dirty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</a:br>
            <a:r>
              <a:rPr lang="th" sz="2400" dirty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	วน​ลูปไม่สิ้นสุด</a:t>
            </a:r>
            <a:endParaRPr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0" name="Google Shape;160;p25"/>
          <p:cNvSpPr/>
          <p:nvPr/>
        </p:nvSpPr>
        <p:spPr>
          <a:xfrm>
            <a:off x="6101913" y="1748325"/>
            <a:ext cx="1777518" cy="557118"/>
          </a:xfrm>
          <a:prstGeom prst="flowChartTerminator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Prompt"/>
                <a:ea typeface="Prompt"/>
                <a:cs typeface="Prompt"/>
                <a:sym typeface="Prompt"/>
              </a:rPr>
              <a:t>เริ่มต้น</a:t>
            </a:r>
            <a:endParaRPr sz="18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6042238" y="3066650"/>
            <a:ext cx="1896900" cy="650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setup()</a:t>
            </a:r>
            <a:endParaRPr sz="1800" b="1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6042238" y="4671825"/>
            <a:ext cx="1896900" cy="650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loop()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3" name="Google Shape;163;p25"/>
          <p:cNvCxnSpPr>
            <a:stCxn id="160" idx="2"/>
            <a:endCxn id="161" idx="0"/>
          </p:cNvCxnSpPr>
          <p:nvPr/>
        </p:nvCxnSpPr>
        <p:spPr>
          <a:xfrm>
            <a:off x="6990672" y="2305443"/>
            <a:ext cx="0" cy="7611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25"/>
          <p:cNvCxnSpPr/>
          <p:nvPr/>
        </p:nvCxnSpPr>
        <p:spPr>
          <a:xfrm>
            <a:off x="6990709" y="3716743"/>
            <a:ext cx="0" cy="955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25"/>
          <p:cNvCxnSpPr>
            <a:stCxn id="162" idx="3"/>
          </p:cNvCxnSpPr>
          <p:nvPr/>
        </p:nvCxnSpPr>
        <p:spPr>
          <a:xfrm rot="10800000" flipH="1">
            <a:off x="7939138" y="4114575"/>
            <a:ext cx="855600" cy="882300"/>
          </a:xfrm>
          <a:prstGeom prst="bentConnector2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5"/>
          <p:cNvCxnSpPr/>
          <p:nvPr/>
        </p:nvCxnSpPr>
        <p:spPr>
          <a:xfrm rot="10800000">
            <a:off x="7017175" y="4141125"/>
            <a:ext cx="1777500" cy="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22</a:t>
            </a:fld>
            <a:endParaRPr lang="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การกำหนด pin เป็น input หรือ output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824700" y="1263250"/>
            <a:ext cx="7494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4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th" sz="4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40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PIN</a:t>
            </a:r>
            <a:r>
              <a:rPr lang="th" sz="4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th" sz="4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MODE</a:t>
            </a:r>
            <a:r>
              <a:rPr lang="th" sz="4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4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731025" y="2162175"/>
            <a:ext cx="8412900" cy="3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PIN</a:t>
            </a:r>
            <a:r>
              <a:rPr lang="th" sz="3000"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ตำแหน่งขา</a:t>
            </a: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 D0 - D10</a:t>
            </a:r>
            <a:endParaRPr sz="3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MODE</a:t>
            </a:r>
            <a:r>
              <a:rPr lang="th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th" sz="30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กำหนดขาเป็น</a:t>
            </a: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 output</a:t>
            </a:r>
            <a:endParaRPr sz="3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  :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กำหนดขาเป็น</a:t>
            </a: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 input</a:t>
            </a:r>
            <a:endParaRPr sz="3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INPUT_PULLUP</a:t>
            </a: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กำหนดขาเป็น</a:t>
            </a: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 input  </a:t>
            </a:r>
            <a:endParaRPr sz="3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มีตัวต้านทานพูลอัพในตัว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731025" y="5146950"/>
            <a:ext cx="67518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ตัวอย่าง</a:t>
            </a:r>
            <a:r>
              <a:rPr lang="th" sz="36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36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36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th" sz="3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3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D0</a:t>
            </a:r>
            <a:r>
              <a:rPr lang="th" sz="3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th" sz="360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th" sz="3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36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23</a:t>
            </a:fld>
            <a:endParaRPr lang="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การส่งค่าออกทาง pin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903425" y="1260175"/>
            <a:ext cx="7692300" cy="9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4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th" sz="4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40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PIN</a:t>
            </a:r>
            <a:r>
              <a:rPr lang="th" sz="4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th" sz="400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Logic</a:t>
            </a:r>
            <a:r>
              <a:rPr lang="th" sz="4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4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903425" y="2241750"/>
            <a:ext cx="7566900" cy="23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PIN</a:t>
            </a:r>
            <a:r>
              <a:rPr lang="th" sz="3000"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ตำแหน่งขา</a:t>
            </a:r>
            <a:endParaRPr sz="2400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Logic</a:t>
            </a:r>
            <a:r>
              <a:rPr lang="th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		HIGH</a:t>
            </a:r>
            <a:r>
              <a:rPr lang="th" sz="3000" b="1">
                <a:latin typeface="Browallia New"/>
                <a:ea typeface="Browallia New"/>
                <a:cs typeface="Browallia New"/>
                <a:sym typeface="Browallia New"/>
              </a:rPr>
              <a:t>  :  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เปลี่ยนสถานะขาเป็นลอจิก 1</a:t>
            </a:r>
            <a:endParaRPr sz="2400">
              <a:latin typeface="Prompt"/>
              <a:ea typeface="Prompt"/>
              <a:cs typeface="Prompt"/>
              <a:sym typeface="Prompt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LOW</a:t>
            </a:r>
            <a:r>
              <a:rPr lang="th" sz="3000" b="1">
                <a:latin typeface="Browallia New"/>
                <a:ea typeface="Browallia New"/>
                <a:cs typeface="Browallia New"/>
                <a:sym typeface="Browallia New"/>
              </a:rPr>
              <a:t>    :  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เปลี่ยนสถานะขาเป็นลอจิก 0</a:t>
            </a:r>
            <a:endParaRPr sz="24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543875" y="5001050"/>
            <a:ext cx="67518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ตัวอย่าง</a:t>
            </a:r>
            <a:r>
              <a:rPr lang="th" sz="36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36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36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th" sz="3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3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D0</a:t>
            </a:r>
            <a:r>
              <a:rPr lang="th" sz="3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th" sz="360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HIGH</a:t>
            </a:r>
            <a:r>
              <a:rPr lang="th" sz="3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36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24</a:t>
            </a:fld>
            <a:endParaRPr lang="th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การหน่วงเวลา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2316125" y="1246900"/>
            <a:ext cx="5850000" cy="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4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th" sz="4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400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th" sz="4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4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1072050" y="2348463"/>
            <a:ext cx="7852800" cy="1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200" b="1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th" sz="32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เวลา ในหน่วยเป็นมิลลิวินาที (ms)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888775" y="4231675"/>
            <a:ext cx="67518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ตัวอย่าง</a:t>
            </a:r>
            <a:r>
              <a:rPr lang="th" sz="36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36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36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th" sz="3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3600"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th" sz="3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36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>
                <a:latin typeface="Prompt"/>
                <a:ea typeface="Prompt"/>
                <a:cs typeface="Prompt"/>
                <a:sym typeface="Prompt"/>
              </a:rPr>
              <a:t>หยุดรอที่บรรทัดนี้ 3 วินาที</a:t>
            </a:r>
            <a:endParaRPr sz="36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25</a:t>
            </a:fld>
            <a:endParaRPr lang="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ชนิดตัวแปร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50" y="1481950"/>
            <a:ext cx="7750900" cy="40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26</a:t>
            </a:fld>
            <a:endParaRPr lang="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การส่งออกค่าแบบ analog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1114250" y="1260175"/>
            <a:ext cx="72162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4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analogWrite</a:t>
            </a:r>
            <a:r>
              <a:rPr lang="th" sz="4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4000">
                <a:latin typeface="Courier New"/>
                <a:ea typeface="Courier New"/>
                <a:cs typeface="Courier New"/>
                <a:sym typeface="Courier New"/>
              </a:rPr>
              <a:t>pin</a:t>
            </a:r>
            <a:r>
              <a:rPr lang="th" sz="4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th" sz="400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th" sz="4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4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1072050" y="2348463"/>
            <a:ext cx="7852800" cy="1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pin</a:t>
            </a:r>
            <a:r>
              <a:rPr lang="th" sz="3000">
                <a:latin typeface="Courier New"/>
                <a:ea typeface="Courier New"/>
                <a:cs typeface="Courier New"/>
                <a:sym typeface="Courier New"/>
              </a:rPr>
              <a:t>   : 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ตำแหน่งขา</a:t>
            </a:r>
            <a:endParaRPr sz="2400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th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ค่าระหว่าง 0 - 1023</a:t>
            </a:r>
            <a:endParaRPr sz="24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742850" y="3843600"/>
            <a:ext cx="67518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ตัวอย่าง</a:t>
            </a:r>
            <a:r>
              <a:rPr lang="th" sz="24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24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24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analogWrite</a:t>
            </a:r>
            <a:r>
              <a:rPr lang="th" sz="24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(D1,1023)</a:t>
            </a:r>
            <a:r>
              <a:rPr lang="th" sz="24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analogWrite</a:t>
            </a:r>
            <a:r>
              <a:rPr lang="th" sz="24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(D1,512)</a:t>
            </a:r>
            <a:r>
              <a:rPr lang="th" sz="24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analogWrite</a:t>
            </a:r>
            <a:r>
              <a:rPr lang="th" sz="24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(D1,0)</a:t>
            </a:r>
            <a:r>
              <a:rPr lang="th" sz="24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 rotWithShape="1">
          <a:blip r:embed="rId3">
            <a:alphaModFix/>
          </a:blip>
          <a:srcRect b="20571"/>
          <a:stretch/>
        </p:blipFill>
        <p:spPr>
          <a:xfrm>
            <a:off x="5123800" y="4521400"/>
            <a:ext cx="3538200" cy="210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30"/>
          <p:cNvCxnSpPr/>
          <p:nvPr/>
        </p:nvCxnSpPr>
        <p:spPr>
          <a:xfrm>
            <a:off x="4788650" y="4228150"/>
            <a:ext cx="3355800" cy="1008000"/>
          </a:xfrm>
          <a:prstGeom prst="bentConnector3">
            <a:avLst>
              <a:gd name="adj1" fmla="val 99613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7" name="Google Shape;207;p30"/>
          <p:cNvCxnSpPr/>
          <p:nvPr/>
        </p:nvCxnSpPr>
        <p:spPr>
          <a:xfrm>
            <a:off x="4828450" y="4626100"/>
            <a:ext cx="2142000" cy="610200"/>
          </a:xfrm>
          <a:prstGeom prst="bentConnector3">
            <a:avLst>
              <a:gd name="adj1" fmla="val 99705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8" name="Google Shape;208;p30"/>
          <p:cNvCxnSpPr/>
          <p:nvPr/>
        </p:nvCxnSpPr>
        <p:spPr>
          <a:xfrm>
            <a:off x="4828450" y="5050575"/>
            <a:ext cx="1340100" cy="159000"/>
          </a:xfrm>
          <a:prstGeom prst="bentConnector3">
            <a:avLst>
              <a:gd name="adj1" fmla="val 9205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27</a:t>
            </a:fld>
            <a:endParaRPr lang="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PWM (Pulse Width Modulation)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875" y="2618900"/>
            <a:ext cx="5224225" cy="36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/>
        </p:nvSpPr>
        <p:spPr>
          <a:xfrm>
            <a:off x="536250" y="1164050"/>
            <a:ext cx="8071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การปรับความกว้างของพัลซ์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 โดยการนำเอาสองสัญญาณมาเปรียบเทียบกัน</a:t>
            </a:r>
            <a:endParaRPr sz="24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28</a:t>
            </a:fld>
            <a:endParaRPr lang="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PWM (Pulse Width Modulation)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25" y="1125925"/>
            <a:ext cx="7556550" cy="40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909000" y="5362900"/>
            <a:ext cx="73260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latin typeface="Prompt"/>
                <a:ea typeface="Prompt"/>
                <a:cs typeface="Prompt"/>
                <a:sym typeface="Prompt"/>
              </a:rPr>
              <a:t>คำสั่ง </a:t>
            </a:r>
            <a:r>
              <a:rPr lang="th" sz="2400">
                <a:solidFill>
                  <a:srgbClr val="0000FF"/>
                </a:solidFill>
                <a:latin typeface="Prompt"/>
                <a:ea typeface="Prompt"/>
                <a:cs typeface="Prompt"/>
                <a:sym typeface="Prompt"/>
              </a:rPr>
              <a:t>analogWrite</a:t>
            </a:r>
            <a:r>
              <a:rPr lang="th" sz="2400" b="1">
                <a:solidFill>
                  <a:srgbClr val="000080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เป็นการควบคุม duty circle</a:t>
            </a:r>
            <a:endParaRPr sz="2400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latin typeface="Prompt"/>
                <a:ea typeface="Prompt"/>
                <a:cs typeface="Prompt"/>
                <a:sym typeface="Prompt"/>
              </a:rPr>
              <a:t>ใช้ได้กับทุกขาของ NodeMCU ที่รองรับ PWM</a:t>
            </a:r>
            <a:endParaRPr sz="24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29</a:t>
            </a:fld>
            <a:endParaRPr lang="th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98250" y="30685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 smtClean="0">
                <a:latin typeface="Prompt"/>
                <a:ea typeface="Prompt"/>
                <a:cs typeface="Prompt"/>
                <a:sym typeface="Prompt"/>
              </a:rPr>
              <a:t>KidBright</a:t>
            </a:r>
            <a:r>
              <a:rPr lang="th" sz="3000" dirty="0" smtClean="0">
                <a:latin typeface="Prompt"/>
                <a:ea typeface="Prompt"/>
                <a:cs typeface="Prompt"/>
                <a:sym typeface="Prompt"/>
              </a:rPr>
              <a:t>​</a:t>
            </a:r>
            <a:endParaRPr dirty="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0" y="1311511"/>
            <a:ext cx="3648382" cy="30403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4220" y="1049901"/>
            <a:ext cx="4291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https://www.kid-bright.org</a:t>
            </a:r>
            <a:r>
              <a:rPr lang="en-US" dirty="0"/>
              <a:t>/</a:t>
            </a:r>
          </a:p>
        </p:txBody>
      </p:sp>
      <p:pic>
        <p:nvPicPr>
          <p:cNvPr id="1026" name="Picture 2" descr="https://www.kid-bright.org/api/get_image/5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903" y="1573121"/>
            <a:ext cx="4481768" cy="33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91840" y="4351829"/>
            <a:ext cx="3454792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ESP32</a:t>
            </a:r>
          </a:p>
          <a:p>
            <a:pPr marL="457200" indent="-457200">
              <a:buFontTx/>
              <a:buChar char="-"/>
            </a:pP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 Sensor LM73</a:t>
            </a:r>
          </a:p>
          <a:p>
            <a:pPr marL="457200" indent="-457200">
              <a:buFontTx/>
              <a:buChar char="-"/>
            </a:pP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LDR Light Sensor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MCP7941 clock chip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Matrix 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3</a:t>
            </a:fld>
            <a:endParaRPr lang="th" dirty="0"/>
          </a:p>
        </p:txBody>
      </p:sp>
    </p:spTree>
    <p:extLst>
      <p:ext uri="{BB962C8B-B14F-4D97-AF65-F5344CB8AC3E}">
        <p14:creationId xmlns:p14="http://schemas.microsoft.com/office/powerpoint/2010/main" val="325209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debug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 ด้วย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Serial port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344900" y="1064875"/>
            <a:ext cx="8580000" cy="4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Serial.begin</a:t>
            </a: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BAUDRATE</a:t>
            </a: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latin typeface="Prompt"/>
                <a:ea typeface="Prompt"/>
                <a:cs typeface="Prompt"/>
                <a:sym typeface="Prompt"/>
              </a:rPr>
              <a:t>เรียกครั้งเดียว ใน </a:t>
            </a:r>
            <a:r>
              <a:rPr lang="th" sz="2400">
                <a:latin typeface="Courier New"/>
                <a:ea typeface="Courier New"/>
                <a:cs typeface="Courier New"/>
                <a:sym typeface="Courier New"/>
              </a:rPr>
              <a:t>setup()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 เพื่อเริ่มการสื่อสาร</a:t>
            </a:r>
            <a:endParaRPr sz="2400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BAUDRATE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 : </a:t>
            </a:r>
            <a:r>
              <a:rPr lang="th" sz="2400">
                <a:latin typeface="Kanit"/>
                <a:ea typeface="Kanit"/>
                <a:cs typeface="Kanit"/>
                <a:sym typeface="Kanit"/>
              </a:rPr>
              <a:t>buad rate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 คือความเร็วของการสื่อสารที่ </a:t>
            </a:r>
            <a:r>
              <a:rPr lang="th" sz="2400">
                <a:latin typeface="Kanit"/>
                <a:ea typeface="Kanit"/>
                <a:cs typeface="Kanit"/>
                <a:sym typeface="Kanit"/>
              </a:rPr>
              <a:t>Seial Port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 ในหน่วย bit/วินาที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Serial.print</a:t>
            </a: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Serial.println</a:t>
            </a: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latin typeface="Prompt"/>
                <a:ea typeface="Prompt"/>
                <a:cs typeface="Prompt"/>
                <a:sym typeface="Prompt"/>
              </a:rPr>
              <a:t>สำหรับพิมพ์ข้อความ หรือค่าตัวแปรต่างๆ ทาง</a:t>
            </a: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2400">
                <a:latin typeface="Kanit"/>
                <a:ea typeface="Kanit"/>
                <a:cs typeface="Kanit"/>
                <a:sym typeface="Kanit"/>
              </a:rPr>
              <a:t>serial monitor</a:t>
            </a:r>
            <a:endParaRPr sz="24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 rotWithShape="1">
          <a:blip r:embed="rId3">
            <a:alphaModFix/>
          </a:blip>
          <a:srcRect b="74671"/>
          <a:stretch/>
        </p:blipFill>
        <p:spPr>
          <a:xfrm>
            <a:off x="3777800" y="5162523"/>
            <a:ext cx="5531725" cy="16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/>
          <p:nvPr/>
        </p:nvSpPr>
        <p:spPr>
          <a:xfrm>
            <a:off x="8051850" y="5863150"/>
            <a:ext cx="806700" cy="597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30</a:t>
            </a:fld>
            <a:endParaRPr lang="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การตรวจสอบเงื่อนไข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387750" y="1549500"/>
            <a:ext cx="8368500" cy="42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7030A0"/>
                </a:solidFill>
                <a:latin typeface="Prompt"/>
                <a:ea typeface="Prompt"/>
                <a:cs typeface="Prompt"/>
                <a:sym typeface="Prompt"/>
              </a:rPr>
              <a:t>รูปแบบ</a:t>
            </a:r>
            <a:endParaRPr sz="3000">
              <a:solidFill>
                <a:srgbClr val="7030A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7030A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2400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th" sz="2400">
                <a:solidFill>
                  <a:srgbClr val="E46C0A"/>
                </a:solidFill>
                <a:latin typeface="Prompt"/>
                <a:ea typeface="Prompt"/>
                <a:cs typeface="Prompt"/>
                <a:sym typeface="Prompt"/>
              </a:rPr>
              <a:t>เงื่อนไข</a:t>
            </a:r>
            <a:r>
              <a:rPr lang="th" sz="2400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400">
              <a:solidFill>
                <a:srgbClr val="E46C0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latin typeface="Browallia New"/>
                <a:ea typeface="Browallia New"/>
                <a:cs typeface="Browallia New"/>
                <a:sym typeface="Browallia New"/>
              </a:rPr>
              <a:t>  		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คำสั่ง 1 ทำเมื่อเงื่อนไขเป็นจริง</a:t>
            </a:r>
            <a:r>
              <a:rPr lang="th" sz="3000" b="1">
                <a:latin typeface="Browallia New"/>
                <a:ea typeface="Browallia New"/>
                <a:cs typeface="Browallia New"/>
                <a:sym typeface="Browallia New"/>
              </a:rPr>
              <a:t>;</a:t>
            </a:r>
            <a:endParaRPr sz="3000" b="1">
              <a:latin typeface="Browallia New"/>
              <a:ea typeface="Browallia New"/>
              <a:cs typeface="Browallia New"/>
              <a:sym typeface="Browallia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>
              <a:solidFill>
                <a:srgbClr val="E46C0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th" sz="2400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400">
              <a:solidFill>
                <a:srgbClr val="E46C0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latin typeface="Browallia New"/>
                <a:ea typeface="Browallia New"/>
                <a:cs typeface="Browallia New"/>
                <a:sym typeface="Browallia New"/>
              </a:rPr>
              <a:t>  		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คำสั่ง 2 ทำเมื่อเงื่อนไขเป็นเท็จ</a:t>
            </a:r>
            <a:r>
              <a:rPr lang="th" sz="3000" b="1">
                <a:latin typeface="Browallia New"/>
                <a:ea typeface="Browallia New"/>
                <a:cs typeface="Browallia New"/>
                <a:sym typeface="Browallia New"/>
              </a:rPr>
              <a:t>;</a:t>
            </a:r>
            <a:endParaRPr sz="3000" b="1">
              <a:latin typeface="Browallia New"/>
              <a:ea typeface="Browallia New"/>
              <a:cs typeface="Browallia New"/>
              <a:sym typeface="Browallia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>
              <a:solidFill>
                <a:srgbClr val="E46C0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31</a:t>
            </a:fld>
            <a:endParaRPr lang="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LAB 02-Dim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 : ไฟหรี่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42" name="Google Shape;242;p35"/>
          <p:cNvSpPr txBox="1"/>
          <p:nvPr/>
        </p:nvSpPr>
        <p:spPr>
          <a:xfrm>
            <a:off x="504075" y="1089000"/>
            <a:ext cx="7985400" cy="55596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LED</a:t>
            </a: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D2</a:t>
            </a:r>
            <a:endParaRPr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brightness = </a:t>
            </a:r>
            <a:r>
              <a:rPr lang="th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fadeAmount = </a:t>
            </a:r>
            <a:r>
              <a:rPr lang="th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(LED, OUTPUT);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analogWrite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(LED, brightness);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brightness = brightness + fadeAmount;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th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(brightness &lt;= </a:t>
            </a:r>
            <a:r>
              <a:rPr lang="th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|| brightness &gt;= </a:t>
            </a:r>
            <a:r>
              <a:rPr lang="th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1023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fadeAmount = -fadeAmount;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32</a:t>
            </a:fld>
            <a:endParaRPr lang="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LAB 03-AnalogRead</a:t>
            </a:r>
            <a:r>
              <a:rPr lang="th" sz="3000"/>
              <a:t> :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การอ่านค่าทางขา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analog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387550" y="1309600"/>
            <a:ext cx="4974300" cy="50937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 = </a:t>
            </a:r>
            <a:r>
              <a:rPr lang="th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Serial.</a:t>
            </a:r>
            <a:r>
              <a:rPr lang="th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115200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 = </a:t>
            </a:r>
            <a:r>
              <a:rPr lang="th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analogRead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(A0);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Serial.</a:t>
            </a:r>
            <a:r>
              <a:rPr lang="th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"analog value = "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Serial.</a:t>
            </a:r>
            <a:r>
              <a:rPr lang="th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(value);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5636050" y="5147425"/>
            <a:ext cx="33609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เปิด </a:t>
            </a:r>
            <a:r>
              <a:rPr lang="th" sz="1800" dirty="0">
                <a:solidFill>
                  <a:srgbClr val="FF0000"/>
                </a:solidFill>
                <a:latin typeface="Kanit"/>
                <a:ea typeface="Kanit"/>
                <a:cs typeface="Kanit"/>
                <a:sym typeface="Kanit"/>
              </a:rPr>
              <a:t>Serial Monitor</a:t>
            </a:r>
            <a:r>
              <a:rPr lang="th" sz="1800" dirty="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 และทดลองหมุนแป้น </a:t>
            </a:r>
            <a:r>
              <a:rPr lang="th" sz="1800" dirty="0">
                <a:solidFill>
                  <a:srgbClr val="FF0000"/>
                </a:solidFill>
                <a:latin typeface="Kanit"/>
                <a:ea typeface="Kanit"/>
                <a:cs typeface="Kanit"/>
                <a:sym typeface="Kanit"/>
              </a:rPr>
              <a:t>VR</a:t>
            </a:r>
            <a:r>
              <a:rPr lang="th" sz="1800" dirty="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 บนบอร์ด สังเกตข้อความที่ปรากฏ</a:t>
            </a:r>
            <a:endParaRPr sz="1800" dirty="0">
              <a:solidFill>
                <a:srgbClr val="FF000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1500" y="1392975"/>
            <a:ext cx="2597150" cy="310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36"/>
          <p:cNvCxnSpPr>
            <a:endCxn id="249" idx="0"/>
          </p:cNvCxnSpPr>
          <p:nvPr/>
        </p:nvCxnSpPr>
        <p:spPr>
          <a:xfrm rot="-5400000" flipH="1">
            <a:off x="5887600" y="3718525"/>
            <a:ext cx="1839600" cy="1018200"/>
          </a:xfrm>
          <a:prstGeom prst="bentConnector3">
            <a:avLst>
              <a:gd name="adj1" fmla="val 75834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33</a:t>
            </a:fld>
            <a:endParaRPr lang="th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E9C8C-C06A-452F-9896-3860CFDBB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05208-24E7-4D50-A029-9EDE5A696263}"/>
              </a:ext>
            </a:extLst>
          </p:cNvPr>
          <p:cNvSpPr txBox="1"/>
          <p:nvPr/>
        </p:nvSpPr>
        <p:spPr>
          <a:xfrm>
            <a:off x="1055077" y="1376624"/>
            <a:ext cx="6341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solidFill>
                  <a:schemeClr val="accent3"/>
                </a:solidFill>
                <a:latin typeface="Prompt" panose="020B0604020202020204" charset="-34"/>
                <a:cs typeface="Prompt" panose="020B0604020202020204" charset="-34"/>
              </a:rPr>
              <a:t>โจทย์ </a:t>
            </a:r>
            <a:r>
              <a:rPr lang="en-GB" sz="2800" dirty="0">
                <a:solidFill>
                  <a:schemeClr val="accent3"/>
                </a:solidFill>
                <a:latin typeface="Prompt" panose="020B0604020202020204" charset="-34"/>
                <a:cs typeface="Prompt" panose="020B0604020202020204" charset="-34"/>
              </a:rPr>
              <a:t>: </a:t>
            </a:r>
            <a:r>
              <a:rPr lang="th-TH" sz="2800" dirty="0">
                <a:solidFill>
                  <a:schemeClr val="accent3"/>
                </a:solidFill>
                <a:latin typeface="Prompt" panose="020B0604020202020204" charset="-34"/>
                <a:cs typeface="Prompt" panose="020B0604020202020204" charset="-34"/>
              </a:rPr>
              <a:t>ปรับความสว่างของ </a:t>
            </a:r>
            <a:r>
              <a:rPr lang="en-GB" sz="2800" dirty="0">
                <a:solidFill>
                  <a:schemeClr val="accent3"/>
                </a:solidFill>
                <a:latin typeface="Prompt" panose="020B0604020202020204" charset="-34"/>
                <a:cs typeface="Prompt" panose="020B0604020202020204" charset="-34"/>
              </a:rPr>
              <a:t>LED </a:t>
            </a:r>
            <a:r>
              <a:rPr lang="th-TH" sz="2800" dirty="0">
                <a:solidFill>
                  <a:schemeClr val="accent3"/>
                </a:solidFill>
                <a:latin typeface="Prompt" panose="020B0604020202020204" charset="-34"/>
                <a:cs typeface="Prompt" panose="020B0604020202020204" charset="-34"/>
              </a:rPr>
              <a:t>โดย </a:t>
            </a:r>
            <a:r>
              <a:rPr lang="en-GB" sz="2800" dirty="0">
                <a:solidFill>
                  <a:schemeClr val="accent3"/>
                </a:solidFill>
                <a:latin typeface="Prompt" panose="020B0604020202020204" charset="-34"/>
                <a:cs typeface="Prompt" panose="020B0604020202020204" charset="-34"/>
              </a:rPr>
              <a:t>VR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AD145-942F-463C-A291-E12D2F4B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58" y="1989575"/>
            <a:ext cx="5618320" cy="42137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34</a:t>
            </a:fld>
            <a:endParaRPr lang="th" dirty="0"/>
          </a:p>
        </p:txBody>
      </p:sp>
    </p:spTree>
    <p:extLst>
      <p:ext uri="{BB962C8B-B14F-4D97-AF65-F5344CB8AC3E}">
        <p14:creationId xmlns:p14="http://schemas.microsoft.com/office/powerpoint/2010/main" val="159470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LAB 04-Switch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57" name="Google Shape;257;p37"/>
          <p:cNvSpPr txBox="1"/>
          <p:nvPr/>
        </p:nvSpPr>
        <p:spPr>
          <a:xfrm>
            <a:off x="515700" y="1142825"/>
            <a:ext cx="5356500" cy="55029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th" sz="15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5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SWPIN</a:t>
            </a:r>
            <a:r>
              <a:rPr lang="th" sz="15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D5</a:t>
            </a:r>
            <a:endParaRPr sz="1500" dirty="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th" sz="15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5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LEDPIN</a:t>
            </a:r>
            <a:r>
              <a:rPr lang="th" sz="15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LED_BUILTIN</a:t>
            </a:r>
            <a:endParaRPr sz="1500" dirty="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5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5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5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(LEDPIN, OUTPUT); </a:t>
            </a:r>
            <a:r>
              <a:rPr lang="th" sz="1500" dirty="0">
                <a:solidFill>
                  <a:srgbClr val="608B4E"/>
                </a:solidFill>
                <a:latin typeface="Courier New"/>
                <a:ea typeface="Courier New"/>
                <a:cs typeface="Courier New"/>
                <a:sym typeface="Courier New"/>
              </a:rPr>
              <a:t>// Set as output</a:t>
            </a:r>
            <a:endParaRPr sz="1500" dirty="0">
              <a:solidFill>
                <a:srgbClr val="608B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5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(SWPIN, INPUT);   </a:t>
            </a:r>
            <a:r>
              <a:rPr lang="th" sz="1500" dirty="0">
                <a:solidFill>
                  <a:srgbClr val="608B4E"/>
                </a:solidFill>
                <a:latin typeface="Courier New"/>
                <a:ea typeface="Courier New"/>
                <a:cs typeface="Courier New"/>
                <a:sym typeface="Courier New"/>
              </a:rPr>
              <a:t>// Set as input</a:t>
            </a:r>
            <a:endParaRPr sz="1500" dirty="0">
              <a:solidFill>
                <a:srgbClr val="608B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5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5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5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th" sz="15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digitalRead</a:t>
            </a: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(SWPIN) == HIGH){</a:t>
            </a:r>
            <a:endParaRPr sz="15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15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(LEDPIN,LOW);</a:t>
            </a:r>
            <a:endParaRPr sz="15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5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5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15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(LEDPIN,HIGH);</a:t>
            </a:r>
            <a:endParaRPr sz="15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5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 b="1" dirty="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9" name="Google Shape;259;p37"/>
          <p:cNvSpPr txBox="1"/>
          <p:nvPr/>
        </p:nvSpPr>
        <p:spPr>
          <a:xfrm>
            <a:off x="7543974" y="6082597"/>
            <a:ext cx="13719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dirty="0">
                <a:latin typeface="Prompt"/>
                <a:ea typeface="Prompt"/>
                <a:cs typeface="Prompt"/>
                <a:sym typeface="Prompt"/>
              </a:rPr>
              <a:t>ปุ่มสวิตซ์</a:t>
            </a:r>
            <a:endParaRPr sz="2400" dirty="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60" name="Google Shape;260;p37"/>
          <p:cNvSpPr/>
          <p:nvPr/>
        </p:nvSpPr>
        <p:spPr>
          <a:xfrm>
            <a:off x="8041524" y="5589446"/>
            <a:ext cx="188400" cy="3924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F22AEB-B479-44DB-8379-23F86DD2E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607" y="1846647"/>
            <a:ext cx="2924735" cy="363598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35</a:t>
            </a:fld>
            <a:endParaRPr lang="th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LAB 05-ToggleSwitch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242150" y="1428375"/>
            <a:ext cx="3952500" cy="47139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SWPIN</a:t>
            </a: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D5</a:t>
            </a:r>
            <a:endParaRPr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LEDPIN</a:t>
            </a: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LED_BUILTIN</a:t>
            </a:r>
            <a:endParaRPr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buttonState = </a:t>
            </a:r>
            <a:r>
              <a:rPr lang="th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ledState = </a:t>
            </a:r>
            <a:r>
              <a:rPr lang="th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(LEDPIN,OUTPUT);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(SWPIN,INPUT);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reading =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digitalRead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(SWPIN);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th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(buttonState != reading){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buttonState = reading;</a:t>
            </a:r>
            <a:endParaRPr b="1">
              <a:solidFill>
                <a:srgbClr val="66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4477650" y="1428375"/>
            <a:ext cx="4447200" cy="215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(buttonState == HIGH) 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ledState = !ledState;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(LEDPIN,ledState);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36</a:t>
            </a:fld>
            <a:endParaRPr lang="th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LAB 06-BlinkWithoutDelay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144150" y="1442275"/>
            <a:ext cx="4773300" cy="48978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INTERVAL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endParaRPr sz="12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ledState = LOW;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long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previousMillis = </a:t>
            </a:r>
            <a:r>
              <a:rPr lang="th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(LED_BUILTIN, OUTPUT);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long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currentMillis =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millis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(currentMillis - previousMillis &gt; INTERVAL) {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previousMillis = currentMillis;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(ledState == LOW)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ledState = HIGH;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ledState = LOW;</a:t>
            </a:r>
            <a:endParaRPr sz="1200" b="1">
              <a:solidFill>
                <a:srgbClr val="004A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5100600" y="1442275"/>
            <a:ext cx="3878400" cy="15522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(LED_BUILTIN, ledState);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 b="1">
              <a:solidFill>
                <a:srgbClr val="004A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37</a:t>
            </a:fld>
            <a:endParaRPr lang="th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175" y="2908000"/>
            <a:ext cx="1779125" cy="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การเชื่อมต่อโมดูล</a:t>
            </a:r>
            <a:r>
              <a:rPr lang="th" sz="3000"/>
              <a:t>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DHT11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81" name="Google Shape;281;p40"/>
          <p:cNvPicPr preferRelativeResize="0"/>
          <p:nvPr/>
        </p:nvPicPr>
        <p:blipFill rotWithShape="1">
          <a:blip r:embed="rId4">
            <a:alphaModFix/>
          </a:blip>
          <a:srcRect l="70837" t="6763" r="1391" b="3895"/>
          <a:stretch/>
        </p:blipFill>
        <p:spPr>
          <a:xfrm>
            <a:off x="1060775" y="1374925"/>
            <a:ext cx="2714951" cy="477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0"/>
          <p:cNvSpPr txBox="1"/>
          <p:nvPr/>
        </p:nvSpPr>
        <p:spPr>
          <a:xfrm>
            <a:off x="4518600" y="5334875"/>
            <a:ext cx="43080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D4   </a:t>
            </a:r>
            <a:r>
              <a:rPr lang="th" sz="2000" b="1">
                <a:solidFill>
                  <a:srgbClr val="93C47D"/>
                </a:solidFill>
                <a:latin typeface="Courier New"/>
                <a:ea typeface="Courier New"/>
                <a:cs typeface="Courier New"/>
                <a:sym typeface="Courier New"/>
              </a:rPr>
              <a:t>&lt;-------&gt;</a:t>
            </a:r>
            <a:r>
              <a:rPr lang="th" sz="20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  out (DATA)</a:t>
            </a:r>
            <a:endParaRPr sz="2000" b="1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3v3  </a:t>
            </a:r>
            <a:r>
              <a:rPr lang="th" sz="2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&lt;-------&gt;</a:t>
            </a:r>
            <a:r>
              <a:rPr lang="th" sz="20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   +  (VCC)</a:t>
            </a:r>
            <a:endParaRPr sz="2000" b="1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GND  </a:t>
            </a:r>
            <a:r>
              <a:rPr lang="th" sz="2000" b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&lt;-------&gt;</a:t>
            </a:r>
            <a:r>
              <a:rPr lang="th" sz="20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   -  (GND)</a:t>
            </a:r>
            <a:endParaRPr sz="2000" b="1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3" name="Google Shape;283;p40"/>
          <p:cNvCxnSpPr/>
          <p:nvPr/>
        </p:nvCxnSpPr>
        <p:spPr>
          <a:xfrm>
            <a:off x="3397675" y="3203475"/>
            <a:ext cx="2224200" cy="39600"/>
          </a:xfrm>
          <a:prstGeom prst="bentConnector3">
            <a:avLst>
              <a:gd name="adj1" fmla="val 44839"/>
            </a:avLst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4" name="Google Shape;284;p40"/>
          <p:cNvCxnSpPr/>
          <p:nvPr/>
        </p:nvCxnSpPr>
        <p:spPr>
          <a:xfrm>
            <a:off x="3408125" y="3426900"/>
            <a:ext cx="2213700" cy="31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5" name="Google Shape;285;p40"/>
          <p:cNvCxnSpPr/>
          <p:nvPr/>
        </p:nvCxnSpPr>
        <p:spPr>
          <a:xfrm>
            <a:off x="3403950" y="2984200"/>
            <a:ext cx="2213700" cy="373800"/>
          </a:xfrm>
          <a:prstGeom prst="bentConnector3">
            <a:avLst>
              <a:gd name="adj1" fmla="val 53868"/>
            </a:avLst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38</a:t>
            </a:fld>
            <a:endParaRPr lang="th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การติดตั้ง</a:t>
            </a:r>
            <a:r>
              <a:rPr lang="th" sz="3000"/>
              <a:t>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Library DHT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91" name="Google Shape;291;p41"/>
          <p:cNvSpPr txBox="1"/>
          <p:nvPr/>
        </p:nvSpPr>
        <p:spPr>
          <a:xfrm>
            <a:off x="724350" y="1287375"/>
            <a:ext cx="7574400" cy="4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rompt"/>
              <a:buChar char="●"/>
            </a:pPr>
            <a:r>
              <a:rPr lang="th" sz="2600">
                <a:latin typeface="Prompt"/>
                <a:ea typeface="Prompt"/>
                <a:cs typeface="Prompt"/>
                <a:sym typeface="Prompt"/>
              </a:rPr>
              <a:t>ไปที่ เมนู </a:t>
            </a:r>
            <a:r>
              <a:rPr lang="th" sz="2600">
                <a:latin typeface="Kanit"/>
                <a:ea typeface="Kanit"/>
                <a:cs typeface="Kanit"/>
                <a:sym typeface="Kanit"/>
              </a:rPr>
              <a:t>Sketch</a:t>
            </a:r>
            <a:endParaRPr sz="2600">
              <a:latin typeface="Kanit"/>
              <a:ea typeface="Kanit"/>
              <a:cs typeface="Kanit"/>
              <a:sym typeface="Kanit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rompt"/>
              <a:buChar char="●"/>
            </a:pPr>
            <a:r>
              <a:rPr lang="th" sz="2600">
                <a:latin typeface="Prompt"/>
                <a:ea typeface="Prompt"/>
                <a:cs typeface="Prompt"/>
                <a:sym typeface="Prompt"/>
              </a:rPr>
              <a:t>เข้าไปที่ </a:t>
            </a:r>
            <a:r>
              <a:rPr lang="th" sz="2600">
                <a:latin typeface="Kanit"/>
                <a:ea typeface="Kanit"/>
                <a:cs typeface="Kanit"/>
                <a:sym typeface="Kanit"/>
              </a:rPr>
              <a:t>Include Library →  Manage</a:t>
            </a:r>
            <a:r>
              <a:rPr lang="th" sz="2600"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" sz="2600">
                <a:latin typeface="Kanit"/>
                <a:ea typeface="Kanit"/>
                <a:cs typeface="Kanit"/>
                <a:sym typeface="Kanit"/>
              </a:rPr>
              <a:t>Libraries…</a:t>
            </a:r>
            <a:endParaRPr sz="2600">
              <a:latin typeface="Kanit"/>
              <a:ea typeface="Kanit"/>
              <a:cs typeface="Kanit"/>
              <a:sym typeface="Kanit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rompt"/>
              <a:buChar char="●"/>
            </a:pPr>
            <a:r>
              <a:rPr lang="th" sz="2600">
                <a:latin typeface="Prompt"/>
                <a:ea typeface="Prompt"/>
                <a:cs typeface="Prompt"/>
                <a:sym typeface="Prompt"/>
              </a:rPr>
              <a:t>ค้นหาคำว่า </a:t>
            </a:r>
            <a:r>
              <a:rPr lang="th" sz="2600">
                <a:solidFill>
                  <a:srgbClr val="00B050"/>
                </a:solidFill>
                <a:latin typeface="Kanit"/>
                <a:ea typeface="Kanit"/>
                <a:cs typeface="Kanit"/>
                <a:sym typeface="Kanit"/>
              </a:rPr>
              <a:t>dht</a:t>
            </a:r>
            <a:r>
              <a:rPr lang="th" sz="2600">
                <a:latin typeface="Prompt"/>
                <a:ea typeface="Prompt"/>
                <a:cs typeface="Prompt"/>
                <a:sym typeface="Prompt"/>
              </a:rPr>
              <a:t> </a:t>
            </a:r>
            <a:endParaRPr sz="2600">
              <a:latin typeface="Prompt"/>
              <a:ea typeface="Prompt"/>
              <a:cs typeface="Prompt"/>
              <a:sym typeface="Prompt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rompt"/>
              <a:buChar char="●"/>
            </a:pPr>
            <a:r>
              <a:rPr lang="th" sz="2600">
                <a:latin typeface="Prompt"/>
                <a:ea typeface="Prompt"/>
                <a:cs typeface="Prompt"/>
                <a:sym typeface="Prompt"/>
              </a:rPr>
              <a:t>เลือก “</a:t>
            </a:r>
            <a:r>
              <a:rPr lang="th" sz="2600">
                <a:solidFill>
                  <a:srgbClr val="8064A2"/>
                </a:solidFill>
                <a:latin typeface="Kanit"/>
                <a:ea typeface="Kanit"/>
                <a:cs typeface="Kanit"/>
                <a:sym typeface="Kanit"/>
              </a:rPr>
              <a:t>DHT sensor library</a:t>
            </a:r>
            <a:r>
              <a:rPr lang="th" sz="2600">
                <a:latin typeface="Prompt"/>
                <a:ea typeface="Prompt"/>
                <a:cs typeface="Prompt"/>
                <a:sym typeface="Prompt"/>
              </a:rPr>
              <a:t>” </a:t>
            </a:r>
            <a:r>
              <a:rPr lang="th" sz="2600">
                <a:latin typeface="Kanit"/>
                <a:ea typeface="Kanit"/>
                <a:cs typeface="Kanit"/>
                <a:sym typeface="Kanit"/>
              </a:rPr>
              <a:t>version </a:t>
            </a:r>
            <a:r>
              <a:rPr lang="th" sz="2600">
                <a:solidFill>
                  <a:srgbClr val="8064A2"/>
                </a:solidFill>
                <a:latin typeface="Kanit"/>
                <a:ea typeface="Kanit"/>
                <a:cs typeface="Kanit"/>
                <a:sym typeface="Kanit"/>
              </a:rPr>
              <a:t>1.3.0 </a:t>
            </a:r>
            <a:r>
              <a:rPr lang="th" sz="2600">
                <a:latin typeface="Kanit"/>
                <a:ea typeface="Kanit"/>
                <a:cs typeface="Kanit"/>
                <a:sym typeface="Kanit"/>
              </a:rPr>
              <a:t>by Adafruit</a:t>
            </a:r>
            <a:br>
              <a:rPr lang="th" sz="2600">
                <a:latin typeface="Kanit"/>
                <a:ea typeface="Kanit"/>
                <a:cs typeface="Kanit"/>
                <a:sym typeface="Kanit"/>
              </a:rPr>
            </a:br>
            <a:endParaRPr sz="2600">
              <a:latin typeface="Kanit"/>
              <a:ea typeface="Kanit"/>
              <a:cs typeface="Kanit"/>
              <a:sym typeface="Kanit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rompt"/>
              <a:buChar char="●"/>
            </a:pPr>
            <a:r>
              <a:rPr lang="th" sz="2600">
                <a:latin typeface="Prompt"/>
                <a:ea typeface="Prompt"/>
                <a:cs typeface="Prompt"/>
                <a:sym typeface="Prompt"/>
              </a:rPr>
              <a:t>ค้นหาคำว่า  </a:t>
            </a:r>
            <a:r>
              <a:rPr lang="th" sz="2600">
                <a:solidFill>
                  <a:srgbClr val="00B050"/>
                </a:solidFill>
                <a:latin typeface="Kanit"/>
                <a:ea typeface="Kanit"/>
                <a:cs typeface="Kanit"/>
                <a:sym typeface="Kanit"/>
              </a:rPr>
              <a:t>Adafruit unified sensor</a:t>
            </a:r>
            <a:endParaRPr sz="2600">
              <a:latin typeface="Kanit"/>
              <a:ea typeface="Kanit"/>
              <a:cs typeface="Kanit"/>
              <a:sym typeface="Kanit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rompt"/>
              <a:buChar char="●"/>
            </a:pPr>
            <a:r>
              <a:rPr lang="th" sz="2600">
                <a:latin typeface="Prompt"/>
                <a:ea typeface="Prompt"/>
                <a:cs typeface="Prompt"/>
                <a:sym typeface="Prompt"/>
              </a:rPr>
              <a:t>เลือก “</a:t>
            </a:r>
            <a:r>
              <a:rPr lang="th" sz="2600">
                <a:solidFill>
                  <a:srgbClr val="8064A2"/>
                </a:solidFill>
                <a:latin typeface="Kanit"/>
                <a:ea typeface="Kanit"/>
                <a:cs typeface="Kanit"/>
                <a:sym typeface="Kanit"/>
              </a:rPr>
              <a:t>Adafruit Unified Sensor</a:t>
            </a:r>
            <a:r>
              <a:rPr lang="th" sz="2600">
                <a:latin typeface="Prompt"/>
                <a:ea typeface="Prompt"/>
                <a:cs typeface="Prompt"/>
                <a:sym typeface="Prompt"/>
              </a:rPr>
              <a:t>” </a:t>
            </a:r>
            <a:r>
              <a:rPr lang="th" sz="2600">
                <a:latin typeface="Kanit"/>
                <a:ea typeface="Kanit"/>
                <a:cs typeface="Kanit"/>
                <a:sym typeface="Kanit"/>
              </a:rPr>
              <a:t>version </a:t>
            </a:r>
            <a:r>
              <a:rPr lang="th" sz="2600">
                <a:solidFill>
                  <a:srgbClr val="8064A2"/>
                </a:solidFill>
                <a:latin typeface="Kanit"/>
                <a:ea typeface="Kanit"/>
                <a:cs typeface="Kanit"/>
                <a:sym typeface="Kanit"/>
              </a:rPr>
              <a:t>1.0.2</a:t>
            </a:r>
            <a:r>
              <a:rPr lang="th" sz="2600">
                <a:latin typeface="Kanit"/>
                <a:ea typeface="Kanit"/>
                <a:cs typeface="Kanit"/>
                <a:sym typeface="Kanit"/>
              </a:rPr>
              <a:t>  by Adafruit</a:t>
            </a:r>
            <a:endParaRPr sz="26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39</a:t>
            </a:fld>
            <a:endParaRPr lang="th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98250" y="30685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WROOM32</a:t>
            </a:r>
            <a:r>
              <a:rPr lang="th" sz="3000" dirty="0" smtClean="0">
                <a:latin typeface="Prompt"/>
                <a:ea typeface="Prompt"/>
                <a:cs typeface="Prompt"/>
                <a:sym typeface="Prompt"/>
              </a:rPr>
              <a:t>​</a:t>
            </a:r>
            <a:endParaRPr dirty="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1026" name="Picture 2" descr="https://www.kid-bright.org/api/get_image/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0" y="834385"/>
            <a:ext cx="4481768" cy="33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94" y="4229149"/>
            <a:ext cx="4241524" cy="2499671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2021082" y="2330331"/>
            <a:ext cx="1869372" cy="1808922"/>
          </a:xfrm>
          <a:prstGeom prst="donut">
            <a:avLst>
              <a:gd name="adj" fmla="val 170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378" y="1793184"/>
            <a:ext cx="3568943" cy="418133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4</a:t>
            </a:fld>
            <a:endParaRPr lang="th" dirty="0"/>
          </a:p>
        </p:txBody>
      </p:sp>
    </p:spTree>
    <p:extLst>
      <p:ext uri="{BB962C8B-B14F-4D97-AF65-F5344CB8AC3E}">
        <p14:creationId xmlns:p14="http://schemas.microsoft.com/office/powerpoint/2010/main" val="409132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การใช้งาน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Library DHT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97" name="Google Shape;297;p42"/>
          <p:cNvSpPr txBox="1"/>
          <p:nvPr/>
        </p:nvSpPr>
        <p:spPr>
          <a:xfrm>
            <a:off x="320550" y="941825"/>
            <a:ext cx="8502900" cy="54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>
                <a:latin typeface="Prompt"/>
                <a:ea typeface="Prompt"/>
                <a:cs typeface="Prompt"/>
                <a:sym typeface="Prompt"/>
              </a:rPr>
              <a:t>เพิ่ม</a:t>
            </a:r>
            <a:r>
              <a:rPr lang="th" sz="2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2800">
                <a:latin typeface="Kanit"/>
                <a:ea typeface="Kanit"/>
                <a:cs typeface="Kanit"/>
                <a:sym typeface="Kanit"/>
              </a:rPr>
              <a:t>Library</a:t>
            </a:r>
            <a:r>
              <a:rPr lang="th" sz="2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2800">
                <a:latin typeface="Prompt"/>
                <a:ea typeface="Prompt"/>
                <a:cs typeface="Prompt"/>
                <a:sym typeface="Prompt"/>
              </a:rPr>
              <a:t>ในโปรแกรมด้วยคำสั่ง</a:t>
            </a:r>
            <a:r>
              <a:rPr lang="th" sz="28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28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28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th" sz="2800" b="1">
                <a:latin typeface="Courier New"/>
                <a:ea typeface="Courier New"/>
                <a:cs typeface="Courier New"/>
                <a:sym typeface="Courier New"/>
              </a:rPr>
              <a:t>&lt;DHT.h&gt;</a:t>
            </a: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2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2800">
                <a:latin typeface="Prompt"/>
                <a:ea typeface="Prompt"/>
                <a:cs typeface="Prompt"/>
                <a:sym typeface="Prompt"/>
              </a:rPr>
              <a:t>สร้างตัวแปรมารองรับ </a:t>
            </a:r>
            <a:r>
              <a:rPr lang="th" sz="2800">
                <a:latin typeface="Kanit"/>
                <a:ea typeface="Kanit"/>
                <a:cs typeface="Kanit"/>
                <a:sym typeface="Kanit"/>
              </a:rPr>
              <a:t>object  DHT</a:t>
            </a:r>
            <a:r>
              <a:rPr lang="th" sz="2800">
                <a:latin typeface="Prompt"/>
                <a:ea typeface="Prompt"/>
                <a:cs typeface="Prompt"/>
                <a:sym typeface="Prompt"/>
              </a:rPr>
              <a:t> ที่ชื่อว่า </a:t>
            </a:r>
            <a:r>
              <a:rPr lang="th" sz="2800">
                <a:latin typeface="Kanit"/>
                <a:ea typeface="Kanit"/>
                <a:cs typeface="Kanit"/>
                <a:sym typeface="Kanit"/>
              </a:rPr>
              <a:t>dht</a:t>
            </a:r>
            <a:endParaRPr sz="2800"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28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28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#define </a:t>
            </a:r>
            <a:r>
              <a:rPr lang="th" sz="2800" b="1">
                <a:latin typeface="Courier New"/>
                <a:ea typeface="Courier New"/>
                <a:cs typeface="Courier New"/>
                <a:sym typeface="Courier New"/>
              </a:rPr>
              <a:t>DHTTYPE </a:t>
            </a:r>
            <a:r>
              <a:rPr lang="th" sz="2800" b="1">
                <a:solidFill>
                  <a:srgbClr val="8064A2"/>
                </a:solidFill>
                <a:latin typeface="Courier New"/>
                <a:ea typeface="Courier New"/>
                <a:cs typeface="Courier New"/>
                <a:sym typeface="Courier New"/>
              </a:rPr>
              <a:t>DHT11</a:t>
            </a:r>
            <a:endParaRPr sz="2800" b="1">
              <a:solidFill>
                <a:srgbClr val="8064A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#define </a:t>
            </a:r>
            <a:r>
              <a:rPr lang="th" sz="2800" b="1">
                <a:latin typeface="Courier New"/>
                <a:ea typeface="Courier New"/>
                <a:cs typeface="Courier New"/>
                <a:sym typeface="Courier New"/>
              </a:rPr>
              <a:t>DHTPIN D4</a:t>
            </a: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r>
              <a:rPr lang="th" sz="2800" b="1">
                <a:latin typeface="Courier New"/>
                <a:ea typeface="Courier New"/>
                <a:cs typeface="Courier New"/>
                <a:sym typeface="Courier New"/>
              </a:rPr>
              <a:t> dht(DHTPIN, DHTTYPE,15);</a:t>
            </a: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40</a:t>
            </a:fld>
            <a:endParaRPr lang="th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การใช้งาน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Library DHT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03" name="Google Shape;303;p43"/>
          <p:cNvSpPr txBox="1"/>
          <p:nvPr/>
        </p:nvSpPr>
        <p:spPr>
          <a:xfrm>
            <a:off x="320550" y="941825"/>
            <a:ext cx="8502900" cy="54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เริ่มต้นด้วยคำสั่ง</a:t>
            </a:r>
            <a:r>
              <a:rPr lang="th" sz="3000" b="1">
                <a:latin typeface="Browallia New"/>
                <a:ea typeface="Browallia New"/>
                <a:cs typeface="Browallia New"/>
                <a:sym typeface="Browallia New"/>
              </a:rPr>
              <a:t> </a:t>
            </a:r>
            <a:endParaRPr sz="3000" b="1">
              <a:latin typeface="Browallia New"/>
              <a:ea typeface="Browallia New"/>
              <a:cs typeface="Browallia New"/>
              <a:sym typeface="Browallia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24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30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r>
              <a:rPr lang="th" sz="3000" b="1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.begin</a:t>
            </a: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3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latin typeface="Browallia New"/>
                <a:ea typeface="Browallia New"/>
                <a:cs typeface="Browallia New"/>
                <a:sym typeface="Browallia New"/>
              </a:rPr>
              <a:t/>
            </a:r>
            <a:br>
              <a:rPr lang="th" sz="2400" b="1">
                <a:latin typeface="Browallia New"/>
                <a:ea typeface="Browallia New"/>
                <a:cs typeface="Browallia New"/>
                <a:sym typeface="Browallia New"/>
              </a:rPr>
            </a:br>
            <a:r>
              <a:rPr lang="th" sz="3000">
                <a:latin typeface="Prompt"/>
                <a:ea typeface="Prompt"/>
                <a:cs typeface="Prompt"/>
                <a:sym typeface="Prompt"/>
              </a:rPr>
              <a:t>ตรวจสอบสถานะการอ่านค่า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24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30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r>
              <a:rPr lang="th" sz="3000" b="1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.read</a:t>
            </a: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3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การคืนค่า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	TRUE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อ่านค่าได้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	FALSE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อ่านค่าไม่ได้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41</a:t>
            </a:fld>
            <a:endParaRPr lang="th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การใช้งาน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Library DHT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09" name="Google Shape;309;p44"/>
          <p:cNvSpPr txBox="1"/>
          <p:nvPr/>
        </p:nvSpPr>
        <p:spPr>
          <a:xfrm>
            <a:off x="320550" y="941825"/>
            <a:ext cx="8502900" cy="54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Prompt"/>
                <a:ea typeface="Prompt"/>
                <a:cs typeface="Prompt"/>
                <a:sym typeface="Prompt"/>
              </a:rPr>
              <a:t>อ่านค่าความชื้นสัมพัทธ์</a:t>
            </a:r>
            <a:endParaRPr sz="3000" dirty="0">
              <a:solidFill>
                <a:srgbClr val="66990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 dirty="0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th" sz="3000" b="1" dirty="0"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r>
              <a:rPr lang="th" sz="3000" b="1" dirty="0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.readHumidity</a:t>
            </a:r>
            <a:r>
              <a:rPr lang="th" sz="3000" b="1" dirty="0"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3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Prompt"/>
                <a:ea typeface="Prompt"/>
                <a:cs typeface="Prompt"/>
                <a:sym typeface="Prompt"/>
              </a:rPr>
              <a:t>คืนค่าเป็น %RH ของความชื้น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Prompt"/>
                <a:ea typeface="Prompt"/>
                <a:cs typeface="Prompt"/>
                <a:sym typeface="Prompt"/>
              </a:rPr>
              <a:t>อ่านค่าอุณหภูมิ</a:t>
            </a:r>
            <a:endParaRPr sz="3000" dirty="0">
              <a:solidFill>
                <a:srgbClr val="66990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 dirty="0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th" sz="3000" b="1" dirty="0"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r>
              <a:rPr lang="th" sz="3000" b="1" dirty="0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.readTemperature</a:t>
            </a:r>
            <a:r>
              <a:rPr lang="th" sz="3000" b="1" dirty="0"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3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Prompt"/>
                <a:ea typeface="Prompt"/>
                <a:cs typeface="Prompt"/>
                <a:sym typeface="Prompt"/>
              </a:rPr>
              <a:t>คืนค่าเป็น ค่าอุณหภูมิ หน่วยเป็น °C</a:t>
            </a:r>
            <a:endParaRPr lang="en-GB" sz="3000" dirty="0">
              <a:latin typeface="Prompt"/>
              <a:ea typeface="Prompt"/>
              <a:cs typeface="Prompt"/>
              <a:sym typeface="Prompt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3000" b="1" dirty="0">
              <a:latin typeface="Prompt"/>
              <a:ea typeface="Courier New"/>
              <a:cs typeface="Prompt"/>
              <a:sym typeface="Prompt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C00000"/>
                </a:solidFill>
                <a:latin typeface="Prompt"/>
                <a:ea typeface="Courier New"/>
                <a:cs typeface="Prompt"/>
                <a:sym typeface="Prompt"/>
              </a:rPr>
              <a:t>*</a:t>
            </a:r>
            <a:r>
              <a:rPr lang="th-TH" sz="2400" dirty="0">
                <a:solidFill>
                  <a:srgbClr val="C00000"/>
                </a:solidFill>
                <a:latin typeface="Prompt"/>
                <a:ea typeface="Courier New"/>
                <a:cs typeface="Prompt"/>
                <a:sym typeface="Prompt"/>
              </a:rPr>
              <a:t>เว้นช่วงอย่างน้อย </a:t>
            </a:r>
            <a:r>
              <a:rPr lang="en-GB" sz="2400" dirty="0">
                <a:solidFill>
                  <a:srgbClr val="C00000"/>
                </a:solidFill>
                <a:latin typeface="Prompt"/>
                <a:ea typeface="Courier New"/>
                <a:cs typeface="Prompt"/>
                <a:sym typeface="Prompt"/>
              </a:rPr>
              <a:t>1 </a:t>
            </a:r>
            <a:r>
              <a:rPr lang="th-TH" sz="2400" dirty="0">
                <a:solidFill>
                  <a:srgbClr val="C00000"/>
                </a:solidFill>
                <a:latin typeface="Prompt"/>
                <a:ea typeface="Courier New"/>
                <a:cs typeface="Prompt"/>
                <a:sym typeface="Prompt"/>
              </a:rPr>
              <a:t>วินาทีในการอ่านค่าแต่ละครั้ง</a:t>
            </a:r>
            <a:endParaRPr sz="2400" dirty="0">
              <a:solidFill>
                <a:srgbClr val="C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42</a:t>
            </a:fld>
            <a:endParaRPr lang="th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LAB 07-DHT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15" name="Google Shape;315;p45"/>
          <p:cNvSpPr txBox="1"/>
          <p:nvPr/>
        </p:nvSpPr>
        <p:spPr>
          <a:xfrm>
            <a:off x="280800" y="1021700"/>
            <a:ext cx="8582400" cy="56364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&lt;DHT.h&gt;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DHTTYPE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DHT11</a:t>
            </a:r>
            <a:endParaRPr sz="12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DHTPIN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D4</a:t>
            </a:r>
            <a:endParaRPr sz="12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DHT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(DHTPIN, DHTTYPE, </a:t>
            </a:r>
            <a:r>
              <a:rPr lang="th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dht.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Serial.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115200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humid = dht.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readHumidity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temp = dht.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readTemperature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Serial.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"Temp: "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Serial.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(temp);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Serial.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 , Humid: "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Serial.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(humid);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 b="1">
              <a:solidFill>
                <a:srgbClr val="66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43</a:t>
            </a:fld>
            <a:endParaRPr lang="th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LAB 08-OLED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33" name="Google Shape;333;p48"/>
          <p:cNvSpPr txBox="1"/>
          <p:nvPr/>
        </p:nvSpPr>
        <p:spPr>
          <a:xfrm>
            <a:off x="438700" y="918900"/>
            <a:ext cx="4405200" cy="593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&lt;SPI.h&gt;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&lt;Wire.h&gt;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&lt;Adafruit_GFX.h&gt;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&lt;Adafruit_SSD1306.h&gt;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OLED_RESET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th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2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Adafruit_SSD1306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OLED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(OLED_RESET);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Serial.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115200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OLED.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(SSD1306_SWITCHCAPVCC, </a:t>
            </a:r>
            <a:r>
              <a:rPr lang="th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0x3C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OLED.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clearDisplay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OLED.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setTextColor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(WHITE);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OLED.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setCursor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OLED.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setTextSize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OLED.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"Hello NETPIE!"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OLED.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(){}</a:t>
            </a:r>
            <a:endParaRPr sz="1200" b="1">
              <a:solidFill>
                <a:srgbClr val="66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4" name="Google Shape;33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3175" y="1877600"/>
            <a:ext cx="2597150" cy="31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8"/>
          <p:cNvSpPr/>
          <p:nvPr/>
        </p:nvSpPr>
        <p:spPr>
          <a:xfrm>
            <a:off x="6720650" y="2051000"/>
            <a:ext cx="961500" cy="1016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336" name="Google Shape;336;p48"/>
          <p:cNvCxnSpPr>
            <a:stCxn id="335" idx="0"/>
          </p:cNvCxnSpPr>
          <p:nvPr/>
        </p:nvCxnSpPr>
        <p:spPr>
          <a:xfrm rot="10800000" flipH="1">
            <a:off x="7201400" y="1629800"/>
            <a:ext cx="10500" cy="421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37" name="Google Shape;337;p48"/>
          <p:cNvSpPr txBox="1"/>
          <p:nvPr/>
        </p:nvSpPr>
        <p:spPr>
          <a:xfrm>
            <a:off x="6679850" y="1235000"/>
            <a:ext cx="10638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Prompt"/>
                <a:ea typeface="Prompt"/>
                <a:cs typeface="Prompt"/>
                <a:sym typeface="Prompt"/>
              </a:rPr>
              <a:t>จอ OLED</a:t>
            </a:r>
            <a:endParaRPr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44</a:t>
            </a:fld>
            <a:endParaRPr lang="th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3EE8-E419-4341-B93D-7E20AE63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0195A-FB73-49E3-AA29-0F5D471D6A8F}"/>
              </a:ext>
            </a:extLst>
          </p:cNvPr>
          <p:cNvSpPr txBox="1"/>
          <p:nvPr/>
        </p:nvSpPr>
        <p:spPr>
          <a:xfrm>
            <a:off x="1126649" y="1436914"/>
            <a:ext cx="6769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solidFill>
                  <a:schemeClr val="accent3"/>
                </a:solidFill>
                <a:latin typeface="Prompt" panose="020B0604020202020204" charset="-34"/>
                <a:cs typeface="Prompt" panose="020B0604020202020204" charset="-34"/>
              </a:rPr>
              <a:t>โจทย์ </a:t>
            </a:r>
            <a:r>
              <a:rPr lang="en-GB" sz="2800" dirty="0">
                <a:solidFill>
                  <a:schemeClr val="accent3"/>
                </a:solidFill>
                <a:latin typeface="Prompt" panose="020B0604020202020204" charset="-34"/>
                <a:cs typeface="Prompt" panose="020B0604020202020204" charset="-34"/>
              </a:rPr>
              <a:t>: </a:t>
            </a:r>
            <a:r>
              <a:rPr lang="th-TH" sz="2800" dirty="0">
                <a:solidFill>
                  <a:schemeClr val="accent3"/>
                </a:solidFill>
                <a:latin typeface="Prompt" panose="020B0604020202020204" charset="-34"/>
                <a:cs typeface="Prompt" panose="020B0604020202020204" charset="-34"/>
              </a:rPr>
              <a:t>แสดงอุณหภูมิและความชื้นบน </a:t>
            </a:r>
            <a:r>
              <a:rPr lang="en-GB" sz="2800" dirty="0">
                <a:solidFill>
                  <a:schemeClr val="accent3"/>
                </a:solidFill>
                <a:latin typeface="Prompt" panose="020B0604020202020204" charset="-34"/>
                <a:cs typeface="Prompt" panose="020B0604020202020204" charset="-34"/>
              </a:rPr>
              <a:t>OLED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6A2EE-C1FD-4A08-B8DC-FCAE76AE7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748" y="2253045"/>
            <a:ext cx="3914228" cy="42331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45</a:t>
            </a:fld>
            <a:endParaRPr lang="th" dirty="0"/>
          </a:p>
        </p:txBody>
      </p:sp>
    </p:spTree>
    <p:extLst>
      <p:ext uri="{BB962C8B-B14F-4D97-AF65-F5344CB8AC3E}">
        <p14:creationId xmlns:p14="http://schemas.microsoft.com/office/powerpoint/2010/main" val="4257374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LAB 09-Buzzer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343" name="Google Shape;34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3175" y="1877600"/>
            <a:ext cx="2597150" cy="31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9"/>
          <p:cNvSpPr txBox="1"/>
          <p:nvPr/>
        </p:nvSpPr>
        <p:spPr>
          <a:xfrm>
            <a:off x="611825" y="1235000"/>
            <a:ext cx="4531800" cy="504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th" sz="18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buzzerPin</a:t>
            </a:r>
            <a:r>
              <a:rPr lang="th" sz="18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D8</a:t>
            </a:r>
            <a:endParaRPr sz="1800" dirty="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(buzzerPin, OUTPUT);</a:t>
            </a:r>
            <a:endParaRPr sz="18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tone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(buzzerPin, </a:t>
            </a:r>
            <a:r>
              <a:rPr lang="th" sz="180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440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tone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(buzzerPin, </a:t>
            </a:r>
            <a:r>
              <a:rPr lang="th" sz="180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587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rgbClr val="8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5" name="Google Shape;345;p49"/>
          <p:cNvSpPr/>
          <p:nvPr/>
        </p:nvSpPr>
        <p:spPr>
          <a:xfrm>
            <a:off x="5988150" y="2545425"/>
            <a:ext cx="714300" cy="659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9"/>
          <p:cNvSpPr txBox="1"/>
          <p:nvPr/>
        </p:nvSpPr>
        <p:spPr>
          <a:xfrm>
            <a:off x="2142300" y="6354375"/>
            <a:ext cx="48594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ตัวอย่างเพิ่มเติม : </a:t>
            </a:r>
            <a:r>
              <a:rPr lang="th" u="sng">
                <a:solidFill>
                  <a:schemeClr val="hlink"/>
                </a:solidFill>
                <a:hlinkClick r:id="rId4"/>
              </a:rPr>
              <a:t>https://gist.github.com/nicksort/4736535</a:t>
            </a:r>
            <a:endParaRPr/>
          </a:p>
        </p:txBody>
      </p:sp>
      <p:cxnSp>
        <p:nvCxnSpPr>
          <p:cNvPr id="347" name="Google Shape;347;p49"/>
          <p:cNvCxnSpPr>
            <a:stCxn id="345" idx="0"/>
            <a:endCxn id="348" idx="2"/>
          </p:cNvCxnSpPr>
          <p:nvPr/>
        </p:nvCxnSpPr>
        <p:spPr>
          <a:xfrm rot="10800000">
            <a:off x="6345300" y="1592025"/>
            <a:ext cx="0" cy="953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48" name="Google Shape;348;p49"/>
          <p:cNvSpPr txBox="1"/>
          <p:nvPr/>
        </p:nvSpPr>
        <p:spPr>
          <a:xfrm>
            <a:off x="5942400" y="1235000"/>
            <a:ext cx="8058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Prompt"/>
                <a:ea typeface="Prompt"/>
                <a:cs typeface="Prompt"/>
                <a:sym typeface="Prompt"/>
              </a:rPr>
              <a:t>buzzer</a:t>
            </a:r>
            <a:endParaRPr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46</a:t>
            </a:fld>
            <a:endParaRPr lang="th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LAB 10-digital light sensor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54" name="Google Shape;354;p50"/>
          <p:cNvSpPr txBox="1"/>
          <p:nvPr/>
        </p:nvSpPr>
        <p:spPr>
          <a:xfrm>
            <a:off x="671850" y="1168025"/>
            <a:ext cx="7679400" cy="50920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</a:t>
            </a:r>
            <a:r>
              <a:rPr lang="en-GB" sz="12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Wire.h</a:t>
            </a:r>
            <a:r>
              <a:rPr lang="en-GB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&lt;BH1750FVI.h&gt;</a:t>
            </a:r>
          </a:p>
          <a:p>
            <a:pPr lvl="0">
              <a:lnSpc>
                <a:spcPct val="150000"/>
              </a:lnSpc>
            </a:pPr>
            <a:endParaRPr lang="en-GB" sz="1200" dirty="0">
              <a:solidFill>
                <a:schemeClr val="tx1">
                  <a:lumMod val="40000"/>
                  <a:lumOff val="6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lampvalue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=0;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uint8_t ADDRESSPIN = 15;    // D8, not connected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BH1750FVI::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eDeviceAddress_t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 DEVICEADDRESS = BH1750FVI::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k_DevAddress_L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BH1750FVI::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eDeviceMode_t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 DEVICEMODE = BH1750FVI::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k_DevModeContHighRes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lnSpc>
                <a:spcPct val="150000"/>
              </a:lnSpc>
            </a:pPr>
            <a:endParaRPr lang="en-GB" sz="1200" dirty="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// Create the 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Lightsensor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 instance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BH1750FVI 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LightSensor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(ADDRESSPIN, DEVICEADDRESS, DEVICEMODE);</a:t>
            </a:r>
          </a:p>
          <a:p>
            <a:pPr lvl="0">
              <a:lnSpc>
                <a:spcPct val="150000"/>
              </a:lnSpc>
            </a:pPr>
            <a:endParaRPr lang="en-GB" sz="1200" dirty="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void setup() 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en-GB" sz="12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(D5, OUTPUT);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Serial.begin</a:t>
            </a:r>
            <a:r>
              <a:rPr lang="en-GB" sz="12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(115200);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LightSensor.begin</a:t>
            </a:r>
            <a:r>
              <a:rPr lang="en-GB" sz="12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();  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>
              <a:lnSpc>
                <a:spcPct val="150000"/>
              </a:lnSpc>
            </a:pPr>
            <a:endParaRPr lang="en-GB" sz="1200" dirty="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47</a:t>
            </a:fld>
            <a:endParaRPr lang="th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Kanit"/>
                <a:ea typeface="Kanit"/>
                <a:cs typeface="Kanit"/>
                <a:sym typeface="Kanit"/>
              </a:rPr>
              <a:t>LAB 10-digital light sensor</a:t>
            </a:r>
            <a:r>
              <a:rPr lang="th-TH" sz="3000" dirty="0">
                <a:latin typeface="Kanit"/>
                <a:ea typeface="Kanit"/>
                <a:cs typeface="Kanit"/>
                <a:sym typeface="Kanit"/>
              </a:rPr>
              <a:t> </a:t>
            </a:r>
            <a:r>
              <a:rPr lang="en-GB" sz="3000" dirty="0">
                <a:latin typeface="Kanit"/>
                <a:ea typeface="Kanit"/>
                <a:cs typeface="Kanit"/>
                <a:sym typeface="Kanit"/>
              </a:rPr>
              <a:t>(continued)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54" name="Google Shape;354;p50"/>
          <p:cNvSpPr txBox="1"/>
          <p:nvPr/>
        </p:nvSpPr>
        <p:spPr>
          <a:xfrm>
            <a:off x="366755" y="1461535"/>
            <a:ext cx="7310185" cy="304012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void loop()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lampvalue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analogRead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(A0);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analogWrite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(D5, 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lampvalue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  uint16_t lux = 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LightSensor.GetLightIntensity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Serial.printf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("Light: %d lux\n", lux);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  delay(500);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lang="en-GB" sz="12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48</a:t>
            </a:fld>
            <a:endParaRPr lang="th" dirty="0"/>
          </a:p>
        </p:txBody>
      </p:sp>
    </p:spTree>
    <p:extLst>
      <p:ext uri="{BB962C8B-B14F-4D97-AF65-F5344CB8AC3E}">
        <p14:creationId xmlns:p14="http://schemas.microsoft.com/office/powerpoint/2010/main" val="267668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E2D298-1147-458A-B279-86ABF9BD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Adjust LED brightness to see change in sensor reading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07A84-A009-4CD6-8F56-842C69BB9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50" y="1236236"/>
            <a:ext cx="3920771" cy="4524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11714B-757E-47BC-A8BC-8B54270B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269" y="1526604"/>
            <a:ext cx="4625581" cy="41004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AF7D29-5BBC-4BA3-BDDF-CDB230519C6C}"/>
              </a:ext>
            </a:extLst>
          </p:cNvPr>
          <p:cNvSpPr txBox="1"/>
          <p:nvPr/>
        </p:nvSpPr>
        <p:spPr>
          <a:xfrm>
            <a:off x="4572000" y="6179736"/>
            <a:ext cx="1869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 = SCL, D2 = SDA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49</a:t>
            </a:fld>
            <a:endParaRPr lang="th" dirty="0"/>
          </a:p>
        </p:txBody>
      </p:sp>
    </p:spTree>
    <p:extLst>
      <p:ext uri="{BB962C8B-B14F-4D97-AF65-F5344CB8AC3E}">
        <p14:creationId xmlns:p14="http://schemas.microsoft.com/office/powerpoint/2010/main" val="4249920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Connection  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75" y="1190150"/>
            <a:ext cx="8105225" cy="51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5</a:t>
            </a:fld>
            <a:endParaRPr lang="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NodeMCU</a:t>
            </a:r>
            <a:r>
              <a:rPr lang="th" sz="3000"/>
              <a:t>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กับการเชื่อมต่ออินเทอร์เน็ต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60" name="Google Shape;360;p51"/>
          <p:cNvSpPr txBox="1"/>
          <p:nvPr/>
        </p:nvSpPr>
        <p:spPr>
          <a:xfrm>
            <a:off x="798150" y="1441125"/>
            <a:ext cx="7547700" cy="3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dirty="0">
                <a:latin typeface="Prompt"/>
                <a:ea typeface="Prompt"/>
                <a:cs typeface="Prompt"/>
                <a:sym typeface="Prompt"/>
              </a:rPr>
              <a:t>ในการใช้งาน </a:t>
            </a:r>
            <a:r>
              <a:rPr lang="th" sz="2400" dirty="0">
                <a:latin typeface="Kanit"/>
                <a:ea typeface="Kanit"/>
                <a:cs typeface="Kanit"/>
                <a:sym typeface="Kanit"/>
              </a:rPr>
              <a:t>NodeMCU</a:t>
            </a:r>
            <a:r>
              <a:rPr lang="th" sz="2400" dirty="0">
                <a:latin typeface="Prompt"/>
                <a:ea typeface="Prompt"/>
                <a:cs typeface="Prompt"/>
                <a:sym typeface="Prompt"/>
              </a:rPr>
              <a:t> ที่ต้องการใช้เป็น </a:t>
            </a:r>
            <a:r>
              <a:rPr lang="th" sz="2400" dirty="0">
                <a:latin typeface="Kanit"/>
                <a:ea typeface="Kanit"/>
                <a:cs typeface="Kanit"/>
                <a:sym typeface="Kanit"/>
              </a:rPr>
              <a:t>Station</a:t>
            </a:r>
            <a:r>
              <a:rPr lang="th" sz="2400" dirty="0">
                <a:latin typeface="Prompt"/>
                <a:ea typeface="Prompt"/>
                <a:cs typeface="Prompt"/>
                <a:sym typeface="Prompt"/>
              </a:rPr>
              <a:t> หรือ </a:t>
            </a:r>
            <a:r>
              <a:rPr lang="th" sz="2400" dirty="0">
                <a:latin typeface="Kanit"/>
                <a:ea typeface="Kanit"/>
                <a:cs typeface="Kanit"/>
                <a:sym typeface="Kanit"/>
              </a:rPr>
              <a:t>Access point</a:t>
            </a:r>
            <a:r>
              <a:rPr lang="th" sz="2400" dirty="0">
                <a:latin typeface="Prompt"/>
                <a:ea typeface="Prompt"/>
                <a:cs typeface="Prompt"/>
                <a:sym typeface="Prompt"/>
              </a:rPr>
              <a:t> เพื่อที่จะใช้งานโมดูลไวไฟบน </a:t>
            </a:r>
            <a:r>
              <a:rPr lang="th" sz="2400" dirty="0">
                <a:latin typeface="Kanit"/>
                <a:ea typeface="Kanit"/>
                <a:cs typeface="Kanit"/>
                <a:sym typeface="Kanit"/>
              </a:rPr>
              <a:t>NodeMCU</a:t>
            </a:r>
            <a:r>
              <a:rPr lang="th" sz="2400" dirty="0">
                <a:latin typeface="Prompt"/>
                <a:ea typeface="Prompt"/>
                <a:cs typeface="Prompt"/>
                <a:sym typeface="Prompt"/>
              </a:rPr>
              <a:t> จะต้องเพิ่ม </a:t>
            </a:r>
            <a:r>
              <a:rPr lang="th" sz="2400" dirty="0">
                <a:solidFill>
                  <a:srgbClr val="C00000"/>
                </a:solidFill>
                <a:latin typeface="Kanit"/>
                <a:ea typeface="Kanit"/>
                <a:cs typeface="Kanit"/>
                <a:sym typeface="Kanit"/>
              </a:rPr>
              <a:t>ESP8266WiFi.h</a:t>
            </a:r>
            <a:r>
              <a:rPr lang="th" sz="2400" dirty="0">
                <a:latin typeface="Prompt"/>
                <a:ea typeface="Prompt"/>
                <a:cs typeface="Prompt"/>
                <a:sym typeface="Prompt"/>
              </a:rPr>
              <a:t> ไว้บนส่วนหัวของโปรแกรมทุกครั้งโดยพิมพ์คำสั่ง</a:t>
            </a:r>
            <a:endParaRPr sz="2400" dirty="0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Browallia New"/>
              <a:ea typeface="Browallia New"/>
              <a:cs typeface="Browallia New"/>
              <a:sym typeface="Browallia New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 b="1" dirty="0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th" sz="3600" b="1" dirty="0">
                <a:latin typeface="Courier New"/>
                <a:ea typeface="Courier New"/>
                <a:cs typeface="Courier New"/>
                <a:sym typeface="Courier New"/>
              </a:rPr>
              <a:t>&lt;ESP8266WiFi.h&gt;</a:t>
            </a:r>
            <a:endParaRPr sz="36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Browallia New"/>
              <a:ea typeface="Browallia New"/>
              <a:cs typeface="Browallia New"/>
              <a:sym typeface="Browallia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Browallia New"/>
              <a:ea typeface="Browallia New"/>
              <a:cs typeface="Browallia New"/>
              <a:sym typeface="Browallia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Browallia New"/>
              <a:ea typeface="Browallia New"/>
              <a:cs typeface="Browallia New"/>
              <a:sym typeface="Browallia Ne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50</a:t>
            </a:fld>
            <a:endParaRPr lang="th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การตั้งค่า</a:t>
            </a:r>
            <a:r>
              <a:rPr lang="th" sz="3000"/>
              <a:t>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Wifi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66" name="Google Shape;366;p52"/>
          <p:cNvSpPr txBox="1"/>
          <p:nvPr/>
        </p:nvSpPr>
        <p:spPr>
          <a:xfrm>
            <a:off x="729550" y="1392825"/>
            <a:ext cx="7547700" cy="50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300" b="1">
                <a:latin typeface="Prompt"/>
                <a:ea typeface="Prompt"/>
                <a:cs typeface="Prompt"/>
                <a:sym typeface="Prompt"/>
              </a:rPr>
              <a:t>การตั้งค่า </a:t>
            </a:r>
            <a:r>
              <a:rPr lang="th" sz="2300" b="1">
                <a:latin typeface="Kanit"/>
                <a:ea typeface="Kanit"/>
                <a:cs typeface="Kanit"/>
                <a:sym typeface="Kanit"/>
              </a:rPr>
              <a:t>ssid</a:t>
            </a:r>
            <a:r>
              <a:rPr lang="th" sz="2300" b="1">
                <a:latin typeface="Prompt"/>
                <a:ea typeface="Prompt"/>
                <a:cs typeface="Prompt"/>
                <a:sym typeface="Prompt"/>
              </a:rPr>
              <a:t> และ </a:t>
            </a:r>
            <a:r>
              <a:rPr lang="th" sz="2300" b="1">
                <a:latin typeface="Kanit"/>
                <a:ea typeface="Kanit"/>
                <a:cs typeface="Kanit"/>
                <a:sym typeface="Kanit"/>
              </a:rPr>
              <a:t>password</a:t>
            </a:r>
            <a:r>
              <a:rPr lang="th" sz="2300" b="1">
                <a:latin typeface="Prompt"/>
                <a:ea typeface="Prompt"/>
                <a:cs typeface="Prompt"/>
                <a:sym typeface="Prompt"/>
              </a:rPr>
              <a:t> เพื่อเชื่อมต่อ </a:t>
            </a:r>
            <a:r>
              <a:rPr lang="th" sz="2300" b="1">
                <a:latin typeface="Kanit"/>
                <a:ea typeface="Kanit"/>
                <a:cs typeface="Kanit"/>
                <a:sym typeface="Kanit"/>
              </a:rPr>
              <a:t>WIFI</a:t>
            </a:r>
            <a:r>
              <a:rPr lang="th" sz="2300" b="1">
                <a:latin typeface="Prompt"/>
                <a:ea typeface="Prompt"/>
                <a:cs typeface="Prompt"/>
                <a:sym typeface="Prompt"/>
              </a:rPr>
              <a:t> ใช้คำสั่ง</a:t>
            </a:r>
            <a:endParaRPr sz="2300" b="1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300" b="1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WiFi.begin</a:t>
            </a:r>
            <a:r>
              <a:rPr lang="th" sz="2300"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23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char* </a:t>
            </a:r>
            <a:r>
              <a:rPr lang="th" sz="2300" b="1">
                <a:latin typeface="Courier New"/>
                <a:ea typeface="Courier New"/>
                <a:cs typeface="Courier New"/>
                <a:sym typeface="Courier New"/>
              </a:rPr>
              <a:t>ssid);</a:t>
            </a:r>
            <a:endParaRPr sz="23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300" b="1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WiFi.begin</a:t>
            </a:r>
            <a:r>
              <a:rPr lang="th" sz="2300"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23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char* </a:t>
            </a:r>
            <a:r>
              <a:rPr lang="th" sz="2300" b="1">
                <a:latin typeface="Courier New"/>
                <a:ea typeface="Courier New"/>
                <a:cs typeface="Courier New"/>
                <a:sym typeface="Courier New"/>
              </a:rPr>
              <a:t>ssid,</a:t>
            </a:r>
            <a:r>
              <a:rPr lang="th" sz="23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char* </a:t>
            </a:r>
            <a:r>
              <a:rPr lang="th" sz="2300" b="1">
                <a:latin typeface="Courier New"/>
                <a:ea typeface="Courier New"/>
                <a:cs typeface="Courier New"/>
                <a:sym typeface="Courier New"/>
              </a:rPr>
              <a:t>pass);</a:t>
            </a:r>
            <a:endParaRPr sz="23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300" b="1">
                <a:latin typeface="Prompt"/>
                <a:ea typeface="Prompt"/>
                <a:cs typeface="Prompt"/>
                <a:sym typeface="Prompt"/>
              </a:rPr>
              <a:t>เช่น</a:t>
            </a:r>
            <a:endParaRPr sz="2300" b="1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300" b="1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WiFi.begin</a:t>
            </a:r>
            <a:r>
              <a:rPr lang="th" sz="2300"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23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"HOMEAP", "12345678"</a:t>
            </a:r>
            <a:r>
              <a:rPr lang="th" sz="2300" b="1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3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300" b="1">
                <a:latin typeface="Prompt"/>
                <a:ea typeface="Prompt"/>
                <a:cs typeface="Prompt"/>
                <a:sym typeface="Prompt"/>
              </a:rPr>
              <a:t>ถ้า </a:t>
            </a:r>
            <a:r>
              <a:rPr lang="th" sz="2300" b="1">
                <a:latin typeface="Kanit"/>
                <a:ea typeface="Kanit"/>
                <a:cs typeface="Kanit"/>
                <a:sym typeface="Kanit"/>
              </a:rPr>
              <a:t>access point</a:t>
            </a:r>
            <a:r>
              <a:rPr lang="th" sz="2300" b="1">
                <a:latin typeface="Prompt"/>
                <a:ea typeface="Prompt"/>
                <a:cs typeface="Prompt"/>
                <a:sym typeface="Prompt"/>
              </a:rPr>
              <a:t> ไม่มีการตั้ง </a:t>
            </a:r>
            <a:r>
              <a:rPr lang="th" sz="2300" b="1">
                <a:latin typeface="Kanit"/>
                <a:ea typeface="Kanit"/>
                <a:cs typeface="Kanit"/>
                <a:sym typeface="Kanit"/>
              </a:rPr>
              <a:t>password</a:t>
            </a:r>
            <a:r>
              <a:rPr lang="th" sz="2300" b="1">
                <a:latin typeface="Prompt"/>
                <a:ea typeface="Prompt"/>
                <a:cs typeface="Prompt"/>
                <a:sym typeface="Prompt"/>
              </a:rPr>
              <a:t> ไว้ ก็ไม่ต้องใส่ เช่น</a:t>
            </a:r>
            <a:endParaRPr sz="2300" b="1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300" b="1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WiFi.begin</a:t>
            </a:r>
            <a:r>
              <a:rPr lang="th" sz="2300"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23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"HOMEAP"</a:t>
            </a:r>
            <a:r>
              <a:rPr lang="th" sz="2300" b="1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3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51</a:t>
            </a:fld>
            <a:endParaRPr lang="th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3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การตรวจสอบ</a:t>
            </a:r>
            <a:r>
              <a:rPr lang="th" sz="3000"/>
              <a:t>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IP address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72" name="Google Shape;372;p53"/>
          <p:cNvSpPr txBox="1"/>
          <p:nvPr/>
        </p:nvSpPr>
        <p:spPr>
          <a:xfrm>
            <a:off x="729550" y="1392825"/>
            <a:ext cx="7547700" cy="50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latin typeface="Prompt"/>
                <a:ea typeface="Prompt"/>
                <a:cs typeface="Prompt"/>
                <a:sym typeface="Prompt"/>
              </a:rPr>
              <a:t>เราสามารถตรวจสอบ </a:t>
            </a:r>
            <a:r>
              <a:rPr lang="th" sz="2400" b="1">
                <a:latin typeface="Kanit"/>
                <a:ea typeface="Kanit"/>
                <a:cs typeface="Kanit"/>
                <a:sym typeface="Kanit"/>
              </a:rPr>
              <a:t>IP address</a:t>
            </a:r>
            <a:r>
              <a:rPr lang="th" sz="2400" b="1">
                <a:latin typeface="Prompt"/>
                <a:ea typeface="Prompt"/>
                <a:cs typeface="Prompt"/>
                <a:sym typeface="Prompt"/>
              </a:rPr>
              <a:t> โดยใช้คำสั่ง</a:t>
            </a:r>
            <a:endParaRPr sz="2400" b="1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3185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31859C"/>
                </a:solidFill>
                <a:latin typeface="Courier New"/>
                <a:ea typeface="Courier New"/>
                <a:cs typeface="Courier New"/>
                <a:sym typeface="Courier New"/>
              </a:rPr>
              <a:t>IPAddress </a:t>
            </a:r>
            <a:r>
              <a:rPr lang="th" sz="2400" b="1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localIP</a:t>
            </a: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latin typeface="Browallia New"/>
                <a:ea typeface="Browallia New"/>
                <a:cs typeface="Browallia New"/>
                <a:sym typeface="Browallia New"/>
              </a:rPr>
              <a:t/>
            </a:r>
            <a:br>
              <a:rPr lang="th" sz="2400" b="1">
                <a:latin typeface="Browallia New"/>
                <a:ea typeface="Browallia New"/>
                <a:cs typeface="Browallia New"/>
                <a:sym typeface="Browallia New"/>
              </a:rPr>
            </a:br>
            <a:r>
              <a:rPr lang="th" sz="2400" b="1">
                <a:latin typeface="Prompt"/>
                <a:ea typeface="Prompt"/>
                <a:cs typeface="Prompt"/>
                <a:sym typeface="Prompt"/>
              </a:rPr>
              <a:t>การคืนค่า</a:t>
            </a:r>
            <a:endParaRPr sz="2400" b="1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latin typeface="Kanit"/>
                <a:ea typeface="Kanit"/>
                <a:cs typeface="Kanit"/>
                <a:sym typeface="Kanit"/>
              </a:rPr>
              <a:t>IPAddress</a:t>
            </a:r>
            <a:r>
              <a:rPr lang="th" sz="2400" b="1">
                <a:latin typeface="Prompt"/>
                <a:ea typeface="Prompt"/>
                <a:cs typeface="Prompt"/>
                <a:sym typeface="Prompt"/>
              </a:rPr>
              <a:t>  เป็นตัวแปรที่อยู่ในรูปแบบอาร์เรย์ 4 ไบต์ที่</a:t>
            </a:r>
            <a:endParaRPr sz="2400" b="1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latin typeface="Prompt"/>
                <a:ea typeface="Prompt"/>
                <a:cs typeface="Prompt"/>
                <a:sym typeface="Prompt"/>
              </a:rPr>
              <a:t>บ่งบอก </a:t>
            </a:r>
            <a:r>
              <a:rPr lang="th" sz="2400" b="1">
                <a:latin typeface="Kanit"/>
                <a:ea typeface="Kanit"/>
                <a:cs typeface="Kanit"/>
                <a:sym typeface="Kanit"/>
              </a:rPr>
              <a:t>IP address</a:t>
            </a:r>
            <a:r>
              <a:rPr lang="th" sz="2400" b="1">
                <a:latin typeface="Prompt"/>
                <a:ea typeface="Prompt"/>
                <a:cs typeface="Prompt"/>
                <a:sym typeface="Prompt"/>
              </a:rPr>
              <a:t> ของบอร์ด</a:t>
            </a:r>
            <a:br>
              <a:rPr lang="th" sz="2400" b="1">
                <a:latin typeface="Prompt"/>
                <a:ea typeface="Prompt"/>
                <a:cs typeface="Prompt"/>
                <a:sym typeface="Prompt"/>
              </a:rPr>
            </a:br>
            <a:r>
              <a:rPr lang="th" sz="2400" b="1">
                <a:latin typeface="Prompt"/>
                <a:ea typeface="Prompt"/>
                <a:cs typeface="Prompt"/>
                <a:sym typeface="Prompt"/>
              </a:rPr>
              <a:t/>
            </a:r>
            <a:br>
              <a:rPr lang="th" sz="2400" b="1">
                <a:latin typeface="Prompt"/>
                <a:ea typeface="Prompt"/>
                <a:cs typeface="Prompt"/>
                <a:sym typeface="Prompt"/>
              </a:rPr>
            </a:br>
            <a:r>
              <a:rPr lang="th" sz="2400" b="1">
                <a:latin typeface="Prompt"/>
                <a:ea typeface="Prompt"/>
                <a:cs typeface="Prompt"/>
                <a:sym typeface="Prompt"/>
              </a:rPr>
              <a:t>สามารถใช้คำสั่งนี้แสดงค่า </a:t>
            </a:r>
            <a:r>
              <a:rPr lang="th" sz="2400" b="1">
                <a:latin typeface="Kanit"/>
                <a:ea typeface="Kanit"/>
                <a:cs typeface="Kanit"/>
                <a:sym typeface="Kanit"/>
              </a:rPr>
              <a:t>IP</a:t>
            </a:r>
            <a:r>
              <a:rPr lang="th" sz="2400" b="1">
                <a:latin typeface="Prompt"/>
                <a:ea typeface="Prompt"/>
                <a:cs typeface="Prompt"/>
                <a:sym typeface="Prompt"/>
              </a:rPr>
              <a:t> ออกมาได้</a:t>
            </a:r>
            <a:endParaRPr sz="2400" b="1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Browallia New"/>
              <a:ea typeface="Browallia New"/>
              <a:cs typeface="Browallia New"/>
              <a:sym typeface="Browallia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Serial.println</a:t>
            </a: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2400" b="1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WiFi.localIP</a:t>
            </a: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()); 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38761D"/>
              </a:solidFill>
              <a:latin typeface="Browallia New"/>
              <a:ea typeface="Browallia New"/>
              <a:cs typeface="Browallia New"/>
              <a:sym typeface="Browallia Ne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52</a:t>
            </a:fld>
            <a:endParaRPr lang="th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LAB 11-Wifi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78" name="Google Shape;378;p54"/>
          <p:cNvSpPr txBox="1"/>
          <p:nvPr/>
        </p:nvSpPr>
        <p:spPr>
          <a:xfrm>
            <a:off x="225500" y="1116525"/>
            <a:ext cx="8582400" cy="5529300"/>
          </a:xfrm>
          <a:prstGeom prst="rect">
            <a:avLst/>
          </a:prstGeom>
          <a:noFill/>
          <a:ln w="3810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th" sz="1800" b="1">
                <a:solidFill>
                  <a:srgbClr val="004A43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th" sz="1800" b="1">
                <a:solidFill>
                  <a:srgbClr val="40015A"/>
                </a:solidFill>
                <a:latin typeface="Courier New"/>
                <a:ea typeface="Courier New"/>
                <a:cs typeface="Courier New"/>
                <a:sym typeface="Courier New"/>
              </a:rPr>
              <a:t>ESP8266WiFi.h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ssid     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800" b="1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NETPIE1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password 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800" b="1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netpie1234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setup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Serial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 b="1">
                <a:solidFill>
                  <a:srgbClr val="008C00"/>
                </a:solidFill>
                <a:latin typeface="Courier New"/>
                <a:ea typeface="Courier New"/>
                <a:cs typeface="Courier New"/>
                <a:sym typeface="Courier New"/>
              </a:rPr>
              <a:t>115200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WiFi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ssid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password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WiFi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WL_CONNECTED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  delay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 b="1">
                <a:solidFill>
                  <a:srgbClr val="008C00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  Serial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800" b="1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Serial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Serial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800" b="1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WiFi connected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Serial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800" b="1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IP address: 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Serial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WiFi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localIP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loop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b="1">
              <a:solidFill>
                <a:srgbClr val="004A4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9" name="Google Shape;379;p54"/>
          <p:cNvSpPr txBox="1"/>
          <p:nvPr/>
        </p:nvSpPr>
        <p:spPr>
          <a:xfrm>
            <a:off x="5152350" y="4521700"/>
            <a:ext cx="3772500" cy="225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  ............</a:t>
            </a:r>
            <a:endParaRPr sz="2400" b="1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  WiFi connected</a:t>
            </a:r>
            <a:endParaRPr sz="2400" b="1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  IP address:</a:t>
            </a:r>
            <a:endParaRPr sz="2400" b="1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  192.168.1.3</a:t>
            </a:r>
            <a:endParaRPr sz="2400" b="1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53</a:t>
            </a:fld>
            <a:endParaRPr lang="th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5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การตรวจสอบสถานะ</a:t>
            </a:r>
            <a:r>
              <a:rPr lang="th" sz="3000"/>
              <a:t>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Wifi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85" name="Google Shape;385;p55"/>
          <p:cNvSpPr txBox="1"/>
          <p:nvPr/>
        </p:nvSpPr>
        <p:spPr>
          <a:xfrm>
            <a:off x="729550" y="1392825"/>
            <a:ext cx="7547700" cy="50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latin typeface="Prompt"/>
                <a:ea typeface="Prompt"/>
                <a:cs typeface="Prompt"/>
                <a:sym typeface="Prompt"/>
              </a:rPr>
              <a:t>เราสามารถตรวจสอบสถานะ </a:t>
            </a:r>
            <a:r>
              <a:rPr lang="th" sz="2400" b="1">
                <a:latin typeface="Kanit"/>
                <a:ea typeface="Kanit"/>
                <a:cs typeface="Kanit"/>
                <a:sym typeface="Kanit"/>
              </a:rPr>
              <a:t>WIFI</a:t>
            </a:r>
            <a:r>
              <a:rPr lang="th" sz="2400" b="1">
                <a:latin typeface="Prompt"/>
                <a:ea typeface="Prompt"/>
                <a:cs typeface="Prompt"/>
                <a:sym typeface="Prompt"/>
              </a:rPr>
              <a:t> โดยใช้คำสั่ง</a:t>
            </a:r>
            <a:endParaRPr sz="2400" b="1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3185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31859C"/>
                </a:solidFill>
                <a:latin typeface="Courier New"/>
                <a:ea typeface="Courier New"/>
                <a:cs typeface="Courier New"/>
                <a:sym typeface="Courier New"/>
              </a:rPr>
              <a:t>Wl_status_t </a:t>
            </a:r>
            <a:r>
              <a:rPr lang="th" sz="2400" b="1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WiFi.status</a:t>
            </a: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6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latin typeface="Prompt"/>
                <a:ea typeface="Prompt"/>
                <a:cs typeface="Prompt"/>
                <a:sym typeface="Prompt"/>
              </a:rPr>
              <a:t>การคืนค่า</a:t>
            </a:r>
            <a:endParaRPr sz="1800" b="1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WL_IDLE_STATUS (0)    = </a:t>
            </a:r>
            <a:r>
              <a:rPr lang="th" sz="180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กำลังทำการเชื่อมต่อ</a:t>
            </a:r>
            <a:endParaRPr sz="180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WL_NO_SSID_AVAIL (1)  = </a:t>
            </a:r>
            <a:r>
              <a:rPr lang="th" sz="180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ไม่พบ access point ที่ต่อได้</a:t>
            </a:r>
            <a:endParaRPr sz="180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WL_SCAN_COMPLETED (2) = </a:t>
            </a:r>
            <a:r>
              <a:rPr lang="th" sz="180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สแกนเครือข่ายเสร็จสมบูรณ์</a:t>
            </a:r>
            <a:endParaRPr sz="180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WL_CONNECTED (3)      = </a:t>
            </a:r>
            <a:r>
              <a:rPr lang="th" sz="180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เชื่อมต่อ access point เสร็จสมบูรณ์</a:t>
            </a:r>
            <a:endParaRPr sz="180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WL_CONNECT_FAILED (4) = </a:t>
            </a:r>
            <a:r>
              <a:rPr lang="th" sz="180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การเชื่อมต่อ access point ล้มเหลว</a:t>
            </a:r>
            <a:endParaRPr sz="180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WL_CONNECTION_LOST (5)= </a:t>
            </a:r>
            <a:r>
              <a:rPr lang="th" sz="180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การเชื่อมต่อจาก access point หลุด</a:t>
            </a:r>
            <a:endParaRPr sz="180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WL_DISCONNECTED (6)   = </a:t>
            </a:r>
            <a:r>
              <a:rPr lang="th" sz="180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ปิดการเชื่อมต่อ</a:t>
            </a:r>
            <a:endParaRPr sz="180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54</a:t>
            </a:fld>
            <a:endParaRPr lang="th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LAB 12-WebClient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91" name="Google Shape;391;p56"/>
          <p:cNvSpPr txBox="1"/>
          <p:nvPr/>
        </p:nvSpPr>
        <p:spPr>
          <a:xfrm>
            <a:off x="563100" y="903175"/>
            <a:ext cx="7334400" cy="58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b="1" dirty="0">
                <a:solidFill>
                  <a:srgbClr val="004A43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th" sz="1000" b="1" dirty="0">
                <a:solidFill>
                  <a:srgbClr val="40015A"/>
                </a:solidFill>
                <a:latin typeface="Courier New"/>
                <a:ea typeface="Courier New"/>
                <a:cs typeface="Courier New"/>
                <a:sym typeface="Courier New"/>
              </a:rPr>
              <a:t>ESP8266WiFi.h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solidFill>
                  <a:srgbClr val="004A43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th" sz="1000" b="1" dirty="0">
                <a:solidFill>
                  <a:srgbClr val="40015A"/>
                </a:solidFill>
                <a:latin typeface="Courier New"/>
                <a:ea typeface="Courier New"/>
                <a:cs typeface="Courier New"/>
                <a:sym typeface="Courier New"/>
              </a:rPr>
              <a:t>ESP8266HTTPClient.h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ssid     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netpie1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password 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netpie1234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setup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Serial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solidFill>
                  <a:srgbClr val="008C00"/>
                </a:solidFill>
                <a:latin typeface="Courier New"/>
                <a:ea typeface="Courier New"/>
                <a:cs typeface="Courier New"/>
                <a:sym typeface="Courier New"/>
              </a:rPr>
              <a:t>115200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WiFi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ssid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password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WiFi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WL_CONNECTED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delay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solidFill>
                  <a:srgbClr val="008C00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Serial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Serial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Serial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WiFi connected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Serial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IP address: 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Serial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WiFi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localIP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loop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WiFi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WL_CONNECTED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HTTPClient http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http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http://chavee.com/test.html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Serial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[HTTP] Send request</a:t>
            </a:r>
            <a:r>
              <a:rPr lang="th" sz="1000" b="1" dirty="0">
                <a:solidFill>
                  <a:srgbClr val="0F69FF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httpCode 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http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httpCode 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008C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	Serial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printf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[HTTP] Reply code: </a:t>
            </a:r>
            <a:r>
              <a:rPr lang="th" sz="1000" b="1" dirty="0">
                <a:solidFill>
                  <a:srgbClr val="007997"/>
                </a:solidFill>
                <a:latin typeface="Courier New"/>
                <a:ea typeface="Courier New"/>
                <a:cs typeface="Courier New"/>
                <a:sym typeface="Courier New"/>
              </a:rPr>
              <a:t>%d</a:t>
            </a:r>
            <a:r>
              <a:rPr lang="th" sz="1000" b="1" dirty="0">
                <a:solidFill>
                  <a:srgbClr val="0F69FF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httpCode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httpCode 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HTTP_CODE_OK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lang="th" sz="1000" b="1" dirty="0">
                <a:solidFill>
                  <a:srgbClr val="60300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payload 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http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getString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		Serial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payload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	Serial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printf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[HTTP] GET... failed, error: </a:t>
            </a:r>
            <a:r>
              <a:rPr lang="th" sz="1000" b="1" dirty="0">
                <a:solidFill>
                  <a:srgbClr val="007997"/>
                </a:solidFill>
                <a:latin typeface="Courier New"/>
                <a:ea typeface="Courier New"/>
                <a:cs typeface="Courier New"/>
                <a:sym typeface="Courier New"/>
              </a:rPr>
              <a:t>%s</a:t>
            </a:r>
            <a:r>
              <a:rPr lang="th" sz="1000" b="1" dirty="0">
                <a:solidFill>
                  <a:srgbClr val="0F69FF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http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errorToString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httpCode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c_str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http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solidFill>
                  <a:srgbClr val="008C00"/>
                </a:solidFill>
                <a:latin typeface="Courier New"/>
                <a:ea typeface="Courier New"/>
                <a:cs typeface="Courier New"/>
                <a:sym typeface="Courier New"/>
              </a:rPr>
              <a:t>10000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 dirty="0">
              <a:solidFill>
                <a:srgbClr val="8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66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56"/>
          <p:cNvSpPr txBox="1"/>
          <p:nvPr/>
        </p:nvSpPr>
        <p:spPr>
          <a:xfrm>
            <a:off x="5105400" y="942000"/>
            <a:ext cx="4038600" cy="3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      /\/\,\,\ ,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     /        ` \'\,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    /               '/|_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   /                   /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  /                   /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 /                   ;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 ;-""-.  ____       ,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/      )'    `.     '   ............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(    o |        )   ;    Hello NETPIE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),'"""\    o   ;  :     ............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;\___  `._____/ ,-: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;                 @ )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/                `;-'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,. `-.______________,|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,(`._||         \__\__\__)|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,`.`-   \        '.        |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`._  ) :          )______,;\_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\    \_   _,--/       ,   `.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\     `--\   :      /      `.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\        \  ;     |         \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`-._____ ;|      |       _,'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    \/'      `-.----' \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     /          \      \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55</a:t>
            </a:fld>
            <a:endParaRPr lang="th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การแปลงตัวเลขเป็นข้อความ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508525" y="1359175"/>
            <a:ext cx="8186100" cy="46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F4E4E"/>
                </a:solidFill>
                <a:latin typeface="Prompt"/>
                <a:ea typeface="Prompt"/>
                <a:cs typeface="Prompt"/>
                <a:sym typeface="Prompt"/>
              </a:rPr>
              <a:t>เราสามารถสร้างข้อความ </a:t>
            </a:r>
            <a:r>
              <a:rPr lang="th" sz="2400">
                <a:solidFill>
                  <a:srgbClr val="4F4E4E"/>
                </a:solidFill>
                <a:latin typeface="Kanit"/>
                <a:ea typeface="Kanit"/>
                <a:cs typeface="Kanit"/>
                <a:sym typeface="Kanit"/>
              </a:rPr>
              <a:t>(String)</a:t>
            </a:r>
            <a:r>
              <a:rPr lang="th" sz="2400">
                <a:solidFill>
                  <a:srgbClr val="4F4E4E"/>
                </a:solidFill>
                <a:latin typeface="Prompt"/>
                <a:ea typeface="Prompt"/>
                <a:cs typeface="Prompt"/>
                <a:sym typeface="Prompt"/>
              </a:rPr>
              <a:t> จากตัวเลขด้วยคำสั่ง </a:t>
            </a:r>
            <a:r>
              <a:rPr lang="th" sz="24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String</a:t>
            </a:r>
            <a:endParaRPr sz="2400">
              <a:solidFill>
                <a:srgbClr val="FF9900"/>
              </a:solidFill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4F4E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chemeClr val="accent2"/>
                </a:solidFill>
                <a:latin typeface="Prompt"/>
                <a:ea typeface="Prompt"/>
                <a:cs typeface="Prompt"/>
                <a:sym typeface="Prompt"/>
              </a:rPr>
              <a:t>รูปแบบ</a:t>
            </a:r>
            <a:endParaRPr sz="2400">
              <a:solidFill>
                <a:schemeClr val="accent2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4F4E4E"/>
                </a:solidFill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th" sz="24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th" sz="2400" b="1">
                <a:solidFill>
                  <a:srgbClr val="4F4E4E"/>
                </a:solidFill>
                <a:latin typeface="Courier New"/>
                <a:ea typeface="Courier New"/>
                <a:cs typeface="Courier New"/>
                <a:sym typeface="Courier New"/>
              </a:rPr>
              <a:t>(val)</a:t>
            </a:r>
            <a:endParaRPr sz="2400" b="1">
              <a:solidFill>
                <a:srgbClr val="4F4E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4F4E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chemeClr val="accent2"/>
                </a:solidFill>
                <a:latin typeface="Prompt"/>
                <a:ea typeface="Prompt"/>
                <a:cs typeface="Prompt"/>
                <a:sym typeface="Prompt"/>
              </a:rPr>
              <a:t>เช่น</a:t>
            </a:r>
            <a:endParaRPr sz="2400" b="1">
              <a:solidFill>
                <a:srgbClr val="4F4E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th" sz="2400" b="1">
                <a:solidFill>
                  <a:srgbClr val="4F4E4E"/>
                </a:solidFill>
                <a:latin typeface="Courier New"/>
                <a:ea typeface="Courier New"/>
                <a:cs typeface="Courier New"/>
                <a:sym typeface="Courier New"/>
              </a:rPr>
              <a:t>myString;</a:t>
            </a:r>
            <a:endParaRPr sz="2400" b="1">
              <a:solidFill>
                <a:srgbClr val="4F4E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th" sz="2400" b="1">
                <a:solidFill>
                  <a:srgbClr val="4F4E4E"/>
                </a:solidFill>
                <a:latin typeface="Courier New"/>
                <a:ea typeface="Courier New"/>
                <a:cs typeface="Courier New"/>
                <a:sym typeface="Courier New"/>
              </a:rPr>
              <a:t>x = 13;</a:t>
            </a:r>
            <a:endParaRPr sz="2400" b="1">
              <a:solidFill>
                <a:srgbClr val="4F4E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4F4E4E"/>
                </a:solidFill>
                <a:latin typeface="Courier New"/>
                <a:ea typeface="Courier New"/>
                <a:cs typeface="Courier New"/>
                <a:sym typeface="Courier New"/>
              </a:rPr>
              <a:t>myString </a:t>
            </a:r>
            <a:r>
              <a:rPr lang="th" sz="24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th" sz="2400" b="1">
                <a:solidFill>
                  <a:srgbClr val="4F4E4E"/>
                </a:solidFill>
                <a:latin typeface="Courier New"/>
                <a:ea typeface="Courier New"/>
                <a:cs typeface="Courier New"/>
                <a:sym typeface="Courier New"/>
              </a:rPr>
              <a:t>(x);</a:t>
            </a:r>
            <a:endParaRPr sz="2400" b="1">
              <a:solidFill>
                <a:srgbClr val="4F4E4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616300" y="5059150"/>
            <a:ext cx="3263100" cy="85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myString = “13”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56</a:t>
            </a:fld>
            <a:endParaRPr lang="th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เอกสารอ้างอิง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33" name="Google Shape;433;p62"/>
          <p:cNvSpPr txBox="1"/>
          <p:nvPr/>
        </p:nvSpPr>
        <p:spPr>
          <a:xfrm>
            <a:off x="292375" y="1303175"/>
            <a:ext cx="5269800" cy="4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th" sz="2400">
                <a:latin typeface="Prompt"/>
                <a:ea typeface="Prompt"/>
                <a:cs typeface="Prompt"/>
                <a:sym typeface="Prompt"/>
              </a:rPr>
              <a:t>ธีรวุฒิ จิตพรมมา, ชัยวัฒน์ ลิ้มพร-จิตรวิไล, เริ่มต้นเรียนรู้และพัฒนาอุปกรณ์</a:t>
            </a:r>
            <a:r>
              <a:rPr lang="th" sz="2400"/>
              <a:t> </a:t>
            </a:r>
            <a:r>
              <a:rPr lang="th" sz="2400">
                <a:latin typeface="Kanit"/>
                <a:ea typeface="Kanit"/>
                <a:cs typeface="Kanit"/>
                <a:sym typeface="Kanit"/>
              </a:rPr>
              <a:t>Internet of Things (IoT) 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กับ</a:t>
            </a:r>
            <a:r>
              <a:rPr lang="th" sz="2400">
                <a:latin typeface="Kanit"/>
                <a:ea typeface="Kanit"/>
                <a:cs typeface="Kanit"/>
                <a:sym typeface="Kanit"/>
              </a:rPr>
              <a:t> NodeMCU, Innovative Experiment, 2560. (https://inex.co.th/shop/book-iot-node-mcu.html)</a:t>
            </a:r>
            <a:endParaRPr sz="2400"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Kanit"/>
              <a:buChar char="●"/>
            </a:pPr>
            <a:r>
              <a:rPr lang="th" sz="2400">
                <a:latin typeface="Kanit"/>
                <a:ea typeface="Kanit"/>
                <a:cs typeface="Kanit"/>
                <a:sym typeface="Kanit"/>
              </a:rPr>
              <a:t>Arduino References, https://www.arduino.cc.</a:t>
            </a:r>
            <a:endParaRPr sz="2400"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34" name="Google Shape;43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848" y="1380550"/>
            <a:ext cx="3195999" cy="45564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57</a:t>
            </a:fld>
            <a:endParaRPr lang="th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63"/>
          <p:cNvPicPr preferRelativeResize="0"/>
          <p:nvPr/>
        </p:nvPicPr>
        <p:blipFill rotWithShape="1">
          <a:blip r:embed="rId3">
            <a:alphaModFix/>
          </a:blip>
          <a:srcRect l="15513" t="1331" r="15596" b="1467"/>
          <a:stretch/>
        </p:blipFill>
        <p:spPr>
          <a:xfrm>
            <a:off x="5728850" y="1391795"/>
            <a:ext cx="3195999" cy="450913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0" name="Google Shape;440;p63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เอกสารอ้างอิง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41" name="Google Shape;441;p63"/>
          <p:cNvSpPr txBox="1"/>
          <p:nvPr/>
        </p:nvSpPr>
        <p:spPr>
          <a:xfrm>
            <a:off x="292375" y="1303175"/>
            <a:ext cx="5269800" cy="4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th" sz="2400" dirty="0">
                <a:latin typeface="Prompt"/>
                <a:ea typeface="Prompt"/>
                <a:cs typeface="Prompt"/>
                <a:sym typeface="Prompt"/>
              </a:rPr>
              <a:t>ธีรวุฒิ จิตพรมมา, ชัยวัฒน์ ลิ้มพร-จิตรวิไล, ปฏิบัติการเรียนรู้และพัฒนาอุปกรณ์ Internet of Things เบื้องต้น</a:t>
            </a:r>
            <a:r>
              <a:rPr lang="th" sz="2400" dirty="0">
                <a:latin typeface="Kanit"/>
                <a:ea typeface="Kanit"/>
                <a:cs typeface="Kanit"/>
                <a:sym typeface="Kanit"/>
              </a:rPr>
              <a:t>, Innovative Experiment, 2560. (https://inex.co.th/shop/iot-lab-book.html)</a:t>
            </a:r>
            <a:endParaRPr sz="2400" dirty="0"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58</a:t>
            </a:fld>
            <a:endParaRPr lang="th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Programming Requirement  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0501" y="1171307"/>
            <a:ext cx="31101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IDE 1.8.X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ESP32 Library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30" y="2002304"/>
            <a:ext cx="5957095" cy="33828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7930" y="547753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dl.espressif.com/dl/package_esp32_index.json,</a:t>
            </a:r>
            <a:endParaRPr lang="en-US" dirty="0"/>
          </a:p>
          <a:p>
            <a:r>
              <a:rPr lang="en-US" dirty="0"/>
              <a:t>http://arduino.esp8266.com/stable/package_esp8266com_index.json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6</a:t>
            </a:fld>
            <a:endParaRPr lang="th" dirty="0"/>
          </a:p>
        </p:txBody>
      </p:sp>
    </p:spTree>
    <p:extLst>
      <p:ext uri="{BB962C8B-B14F-4D97-AF65-F5344CB8AC3E}">
        <p14:creationId xmlns:p14="http://schemas.microsoft.com/office/powerpoint/2010/main" val="352936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ESP32 Library  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0501" y="1171307"/>
            <a:ext cx="31101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IDE 1.8.X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ESP32 Library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1" y="2002304"/>
            <a:ext cx="7053148" cy="42070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7512" y="4246146"/>
            <a:ext cx="6575004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smtClean="0"/>
              <a:t>dl.espressif.com/dl/package_esp32_index.json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7</a:t>
            </a:fld>
            <a:endParaRPr lang="th" dirty="0"/>
          </a:p>
        </p:txBody>
      </p:sp>
    </p:spTree>
    <p:extLst>
      <p:ext uri="{BB962C8B-B14F-4D97-AF65-F5344CB8AC3E}">
        <p14:creationId xmlns:p14="http://schemas.microsoft.com/office/powerpoint/2010/main" val="418722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Other Library  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0501" y="1171307"/>
            <a:ext cx="542007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IDE 1.8.X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LED-Matrix, </a:t>
            </a:r>
            <a:r>
              <a:rPr lang="en-US" sz="2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Microgear</a:t>
            </a: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etc.. Library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15" y="2002304"/>
            <a:ext cx="7423670" cy="439766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8</a:t>
            </a:fld>
            <a:endParaRPr lang="th" dirty="0"/>
          </a:p>
        </p:txBody>
      </p:sp>
    </p:spTree>
    <p:extLst>
      <p:ext uri="{BB962C8B-B14F-4D97-AF65-F5344CB8AC3E}">
        <p14:creationId xmlns:p14="http://schemas.microsoft.com/office/powerpoint/2010/main" val="105431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Arduino IDE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86" y="1181520"/>
            <a:ext cx="4172164" cy="51310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th" smtClean="0"/>
              <a:pPr/>
              <a:t>9</a:t>
            </a:fld>
            <a:endParaRPr lang="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1949</Words>
  <Application>Microsoft Office PowerPoint</Application>
  <PresentationFormat>On-screen Show (4:3)</PresentationFormat>
  <Paragraphs>602</Paragraphs>
  <Slides>58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Courier New</vt:lpstr>
      <vt:lpstr>Prompt</vt:lpstr>
      <vt:lpstr>Browallia New</vt:lpstr>
      <vt:lpstr>Roboto</vt:lpstr>
      <vt:lpstr>Kanit</vt:lpstr>
      <vt:lpstr>Material</vt:lpstr>
      <vt:lpstr>PowerPoint Presentation</vt:lpstr>
      <vt:lpstr>Device Introduction​</vt:lpstr>
      <vt:lpstr>KidBright​</vt:lpstr>
      <vt:lpstr>WROOM32​</vt:lpstr>
      <vt:lpstr>Connection  </vt:lpstr>
      <vt:lpstr>Programming Requirement  </vt:lpstr>
      <vt:lpstr>ESP32 Library  </vt:lpstr>
      <vt:lpstr>Other Library  </vt:lpstr>
      <vt:lpstr>Arduino IDE</vt:lpstr>
      <vt:lpstr>LAB 01-blinkAndText</vt:lpstr>
      <vt:lpstr>Program Arduino Pattern</vt:lpstr>
      <vt:lpstr>LAB 01-blinkAndText</vt:lpstr>
      <vt:lpstr>LAB 02 TempAndLight</vt:lpstr>
      <vt:lpstr>Temp AND LIGHT</vt:lpstr>
      <vt:lpstr>DHT11​</vt:lpstr>
      <vt:lpstr>LAB 03 TempAndLightAndDHT</vt:lpstr>
      <vt:lpstr>LAB 04 WIFI</vt:lpstr>
      <vt:lpstr>HOMEWORK</vt:lpstr>
      <vt:lpstr>PowerPoint Presentation</vt:lpstr>
      <vt:lpstr>การอัพโหลดโปรแกรม</vt:lpstr>
      <vt:lpstr>การอัพโหลดโปรแกรม</vt:lpstr>
      <vt:lpstr>รูปแบบของโค้ดโปรแกรม Arduino</vt:lpstr>
      <vt:lpstr>การกำหนด pin เป็น input หรือ output</vt:lpstr>
      <vt:lpstr>การส่งค่าออกทาง pin</vt:lpstr>
      <vt:lpstr>การหน่วงเวลา</vt:lpstr>
      <vt:lpstr>ชนิดตัวแปร</vt:lpstr>
      <vt:lpstr>การส่งออกค่าแบบ analog</vt:lpstr>
      <vt:lpstr>PWM (Pulse Width Modulation)</vt:lpstr>
      <vt:lpstr>PWM (Pulse Width Modulation)</vt:lpstr>
      <vt:lpstr>การ debug ด้วย Serial port</vt:lpstr>
      <vt:lpstr>การตรวจสอบเงื่อนไข</vt:lpstr>
      <vt:lpstr>LAB 02-Dim : ไฟหรี่</vt:lpstr>
      <vt:lpstr>LAB 03-AnalogRead : การอ่านค่าทางขา analog</vt:lpstr>
      <vt:lpstr>Exercise 1.1</vt:lpstr>
      <vt:lpstr>LAB 04-Switch</vt:lpstr>
      <vt:lpstr>LAB 05-ToggleSwitch</vt:lpstr>
      <vt:lpstr>LAB 06-BlinkWithoutDelay</vt:lpstr>
      <vt:lpstr>การเชื่อมต่อโมดูล DHT11</vt:lpstr>
      <vt:lpstr>การติดตั้ง Library DHT</vt:lpstr>
      <vt:lpstr>การใช้งาน Library DHT</vt:lpstr>
      <vt:lpstr>การใช้งาน Library DHT</vt:lpstr>
      <vt:lpstr>การใช้งาน Library DHT</vt:lpstr>
      <vt:lpstr>LAB 07-DHT</vt:lpstr>
      <vt:lpstr>LAB 08-OLED</vt:lpstr>
      <vt:lpstr>Exercise 1.2</vt:lpstr>
      <vt:lpstr>LAB 09-Buzzer</vt:lpstr>
      <vt:lpstr>LAB 10-digital light sensor</vt:lpstr>
      <vt:lpstr>LAB 10-digital light sensor (continued)</vt:lpstr>
      <vt:lpstr>Adjust LED brightness to see change in sensor reading</vt:lpstr>
      <vt:lpstr>NodeMCU กับการเชื่อมต่ออินเทอร์เน็ต</vt:lpstr>
      <vt:lpstr>การตั้งค่า Wifi</vt:lpstr>
      <vt:lpstr>การตรวจสอบ IP address</vt:lpstr>
      <vt:lpstr>LAB 11-Wifi</vt:lpstr>
      <vt:lpstr>การตรวจสอบสถานะ Wifi</vt:lpstr>
      <vt:lpstr>LAB 12-WebClient</vt:lpstr>
      <vt:lpstr>การแปลงตัวเลขเป็นข้อความ</vt:lpstr>
      <vt:lpstr>เอกสารอ้างอิง</vt:lpstr>
      <vt:lpstr>เอกสารอ้างอิง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dew</dc:creator>
  <cp:lastModifiedBy>NTNECTEC</cp:lastModifiedBy>
  <cp:revision>46</cp:revision>
  <dcterms:modified xsi:type="dcterms:W3CDTF">2018-12-12T13:09:16Z</dcterms:modified>
</cp:coreProperties>
</file>